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53"/>
  </p:notesMasterIdLst>
  <p:handoutMasterIdLst>
    <p:handoutMasterId r:id="rId54"/>
  </p:handoutMasterIdLst>
  <p:sldIdLst>
    <p:sldId id="390" r:id="rId3"/>
    <p:sldId id="393" r:id="rId4"/>
    <p:sldId id="363" r:id="rId5"/>
    <p:sldId id="364" r:id="rId6"/>
    <p:sldId id="365" r:id="rId7"/>
    <p:sldId id="366" r:id="rId8"/>
    <p:sldId id="367" r:id="rId9"/>
    <p:sldId id="368" r:id="rId10"/>
    <p:sldId id="369" r:id="rId11"/>
    <p:sldId id="370" r:id="rId12"/>
    <p:sldId id="371" r:id="rId13"/>
    <p:sldId id="372" r:id="rId14"/>
    <p:sldId id="373" r:id="rId15"/>
    <p:sldId id="374" r:id="rId16"/>
    <p:sldId id="375" r:id="rId17"/>
    <p:sldId id="376" r:id="rId18"/>
    <p:sldId id="377" r:id="rId19"/>
    <p:sldId id="378" r:id="rId20"/>
    <p:sldId id="379" r:id="rId21"/>
    <p:sldId id="380" r:id="rId22"/>
    <p:sldId id="381" r:id="rId23"/>
    <p:sldId id="382" r:id="rId24"/>
    <p:sldId id="383" r:id="rId25"/>
    <p:sldId id="384" r:id="rId26"/>
    <p:sldId id="385" r:id="rId27"/>
    <p:sldId id="386" r:id="rId28"/>
    <p:sldId id="354" r:id="rId29"/>
    <p:sldId id="258" r:id="rId30"/>
    <p:sldId id="355" r:id="rId31"/>
    <p:sldId id="333" r:id="rId32"/>
    <p:sldId id="334" r:id="rId33"/>
    <p:sldId id="346" r:id="rId34"/>
    <p:sldId id="335" r:id="rId35"/>
    <p:sldId id="336" r:id="rId36"/>
    <p:sldId id="337" r:id="rId37"/>
    <p:sldId id="338" r:id="rId38"/>
    <p:sldId id="339" r:id="rId39"/>
    <p:sldId id="332" r:id="rId40"/>
    <p:sldId id="358" r:id="rId41"/>
    <p:sldId id="359" r:id="rId42"/>
    <p:sldId id="360" r:id="rId43"/>
    <p:sldId id="361" r:id="rId44"/>
    <p:sldId id="265" r:id="rId45"/>
    <p:sldId id="288" r:id="rId46"/>
    <p:sldId id="391" r:id="rId47"/>
    <p:sldId id="388" r:id="rId48"/>
    <p:sldId id="387" r:id="rId49"/>
    <p:sldId id="356" r:id="rId50"/>
    <p:sldId id="392" r:id="rId51"/>
    <p:sldId id="389"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468"/>
    <a:srgbClr val="C2113A"/>
    <a:srgbClr val="002A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0182" autoAdjust="0"/>
  </p:normalViewPr>
  <p:slideViewPr>
    <p:cSldViewPr snapToGrid="0">
      <p:cViewPr varScale="1">
        <p:scale>
          <a:sx n="61" d="100"/>
          <a:sy n="61" d="100"/>
        </p:scale>
        <p:origin x="1284" y="54"/>
      </p:cViewPr>
      <p:guideLst/>
    </p:cSldViewPr>
  </p:slideViewPr>
  <p:notesTextViewPr>
    <p:cViewPr>
      <p:scale>
        <a:sx n="1" d="1"/>
        <a:sy n="1" d="1"/>
      </p:scale>
      <p:origin x="0" y="0"/>
    </p:cViewPr>
  </p:notesTextViewPr>
  <p:notesViewPr>
    <p:cSldViewPr snapToGrid="0">
      <p:cViewPr varScale="1">
        <p:scale>
          <a:sx n="53" d="100"/>
          <a:sy n="53" d="100"/>
        </p:scale>
        <p:origin x="2844"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705FC3B-8187-4427-AC9E-9E634786AFB2}" type="datetimeFigureOut">
              <a:rPr lang="en-US" smtClean="0"/>
              <a:t>3/28/2020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3E3B67-6436-4140-B04C-0F90DD67DF8F}" type="slidenum">
              <a:rPr lang="en-US" smtClean="0"/>
              <a:t>‹#›</a:t>
            </a:fld>
            <a:endParaRPr lang="en-US"/>
          </a:p>
        </p:txBody>
      </p:sp>
    </p:spTree>
    <p:extLst>
      <p:ext uri="{BB962C8B-B14F-4D97-AF65-F5344CB8AC3E}">
        <p14:creationId xmlns:p14="http://schemas.microsoft.com/office/powerpoint/2010/main" val="21018293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C7FF55-E106-4CB9-97F6-555272F25C6C}" type="datetimeFigureOut">
              <a:rPr lang="en-US" smtClean="0"/>
              <a:t>3/28/2020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FCAE38-A77F-4AC7-A58D-25C5E2B2DD2A}" type="slidenum">
              <a:rPr lang="en-US" smtClean="0"/>
              <a:t>‹#›</a:t>
            </a:fld>
            <a:endParaRPr lang="en-US"/>
          </a:p>
        </p:txBody>
      </p:sp>
    </p:spTree>
    <p:extLst>
      <p:ext uri="{BB962C8B-B14F-4D97-AF65-F5344CB8AC3E}">
        <p14:creationId xmlns:p14="http://schemas.microsoft.com/office/powerpoint/2010/main" val="2083317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5501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most people this is a disease they can overcome. There are simple steps we can all take to keep ourselves, our loved ones and the most vulnerable safe.</a:t>
            </a:r>
            <a:endParaRPr lang="en-IN" dirty="0"/>
          </a:p>
          <a:p>
            <a:endParaRPr lang="en-IN" dirty="0"/>
          </a:p>
        </p:txBody>
      </p:sp>
      <p:sp>
        <p:nvSpPr>
          <p:cNvPr id="4" name="Slide Number Placeholder 3"/>
          <p:cNvSpPr>
            <a:spLocks noGrp="1"/>
          </p:cNvSpPr>
          <p:nvPr>
            <p:ph type="sldNum" sz="quarter" idx="10"/>
          </p:nvPr>
        </p:nvSpPr>
        <p:spPr/>
        <p:txBody>
          <a:bodyPr/>
          <a:lstStyle/>
          <a:p>
            <a:fld id="{1131ABAC-3198-4368-9D92-BE25A096DE6F}" type="slidenum">
              <a:rPr lang="en-IN" smtClean="0"/>
              <a:t>32</a:t>
            </a:fld>
            <a:endParaRPr lang="en-IN"/>
          </a:p>
        </p:txBody>
      </p:sp>
    </p:spTree>
    <p:extLst>
      <p:ext uri="{BB962C8B-B14F-4D97-AF65-F5344CB8AC3E}">
        <p14:creationId xmlns:p14="http://schemas.microsoft.com/office/powerpoint/2010/main" val="14877293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most people this is a disease they can overcome. There are simple steps we can all take to keep ourselves, our loved ones and the most vulnerable safe.</a:t>
            </a:r>
            <a:endParaRPr lang="en-IN" dirty="0"/>
          </a:p>
          <a:p>
            <a:endParaRPr lang="en-IN" dirty="0"/>
          </a:p>
        </p:txBody>
      </p:sp>
      <p:sp>
        <p:nvSpPr>
          <p:cNvPr id="4" name="Slide Number Placeholder 3"/>
          <p:cNvSpPr>
            <a:spLocks noGrp="1"/>
          </p:cNvSpPr>
          <p:nvPr>
            <p:ph type="sldNum" sz="quarter" idx="10"/>
          </p:nvPr>
        </p:nvSpPr>
        <p:spPr/>
        <p:txBody>
          <a:bodyPr/>
          <a:lstStyle/>
          <a:p>
            <a:fld id="{1131ABAC-3198-4368-9D92-BE25A096DE6F}" type="slidenum">
              <a:rPr lang="en-IN" smtClean="0"/>
              <a:t>33</a:t>
            </a:fld>
            <a:endParaRPr lang="en-IN"/>
          </a:p>
        </p:txBody>
      </p:sp>
    </p:spTree>
    <p:extLst>
      <p:ext uri="{BB962C8B-B14F-4D97-AF65-F5344CB8AC3E}">
        <p14:creationId xmlns:p14="http://schemas.microsoft.com/office/powerpoint/2010/main" val="508324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AB222FF-92D1-4136-AD76-BADB0E88879F}" type="slidenum">
              <a:rPr lang="en-US" smtClean="0"/>
              <a:pPr>
                <a:defRPr/>
              </a:pPr>
              <a:t>34</a:t>
            </a:fld>
            <a:endParaRPr lang="en-US"/>
          </a:p>
        </p:txBody>
      </p:sp>
    </p:spTree>
    <p:extLst>
      <p:ext uri="{BB962C8B-B14F-4D97-AF65-F5344CB8AC3E}">
        <p14:creationId xmlns:p14="http://schemas.microsoft.com/office/powerpoint/2010/main" val="3339378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1131ABAC-3198-4368-9D92-BE25A096DE6F}" type="slidenum">
              <a:rPr lang="en-IN" smtClean="0"/>
              <a:t>36</a:t>
            </a:fld>
            <a:endParaRPr lang="en-IN"/>
          </a:p>
        </p:txBody>
      </p:sp>
    </p:spTree>
    <p:extLst>
      <p:ext uri="{BB962C8B-B14F-4D97-AF65-F5344CB8AC3E}">
        <p14:creationId xmlns:p14="http://schemas.microsoft.com/office/powerpoint/2010/main" val="31649308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2" name="Google Shape;612;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4426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2" name="Google Shape;622;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32570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7" name="Google Shape;627;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86991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7" name="Google Shape;637;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17516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patients with mild symptoms1 and without underlying chronic conditions − such as lung or heart disease, renal failure or immunocompromising conditions that place the patient at increased risk of developing complications − may be cared for at home Patients and household members should be educated about personal hygiene, basic IPC measures and how to care for the member of the family suspected of having COVID-19 disease as safely as possible to prevent the infection from spreading to household contacts. The patient and the family should be provided with ongoing support and education, and monitoring </a:t>
            </a:r>
            <a:r>
              <a:rPr lang="en-US" dirty="0" err="1"/>
              <a:t>shouldPatients</a:t>
            </a:r>
            <a:r>
              <a:rPr lang="en-US" dirty="0"/>
              <a:t> and household members should be educated about personal hygiene, basic IPC measures and how to care for the member of the family suspected of having COVID-19 disease as safely as possible to prevent the infection from spreading to household contacts. The patient and the family should be provided with ongoing support and education, and monitoring should continue for the duration of home care. continue for the duration of home care.</a:t>
            </a:r>
          </a:p>
          <a:p>
            <a:endParaRPr lang="en-US" dirty="0"/>
          </a:p>
        </p:txBody>
      </p:sp>
      <p:sp>
        <p:nvSpPr>
          <p:cNvPr id="4" name="Slide Number Placeholder 3"/>
          <p:cNvSpPr>
            <a:spLocks noGrp="1"/>
          </p:cNvSpPr>
          <p:nvPr>
            <p:ph type="sldNum" sz="quarter" idx="10"/>
          </p:nvPr>
        </p:nvSpPr>
        <p:spPr/>
        <p:txBody>
          <a:bodyPr/>
          <a:lstStyle/>
          <a:p>
            <a:fld id="{62FCAE38-A77F-4AC7-A58D-25C5E2B2DD2A}" type="slidenum">
              <a:rPr lang="en-US" smtClean="0"/>
              <a:t>44</a:t>
            </a:fld>
            <a:endParaRPr lang="en-US"/>
          </a:p>
        </p:txBody>
      </p:sp>
    </p:spTree>
    <p:extLst>
      <p:ext uri="{BB962C8B-B14F-4D97-AF65-F5344CB8AC3E}">
        <p14:creationId xmlns:p14="http://schemas.microsoft.com/office/powerpoint/2010/main" val="9139405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most people this is a disease they can overcome. There are simple steps we can all take to keep ourselves, our loved ones and the most vulnerable safe.</a:t>
            </a:r>
            <a:endParaRPr lang="en-IN" dirty="0"/>
          </a:p>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31ABAC-3198-4368-9D92-BE25A096DE6F}"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375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patients with mild symptoms1 and without underlying chronic conditions − such as lung or heart disease, renal failure or immunocompromising conditions that place the patient at increased risk of developing complications − may be cared for at home Patients and household members should be educated about personal hygiene, basic IPC measures and how to care for the member of the family suspected of having COVID-19 disease as safely as possible to prevent the infection from spreading to household contacts. The patient and the family should be provided with ongoing support and education, and monitoring </a:t>
            </a:r>
            <a:r>
              <a:rPr lang="en-US" dirty="0" err="1"/>
              <a:t>shouldPatients</a:t>
            </a:r>
            <a:r>
              <a:rPr lang="en-US" dirty="0"/>
              <a:t> and household members should be educated about personal hygiene, basic IPC measures and how to care for the member of the family suspected of having COVID-19 disease as safely as possible to prevent the infection from spreading to household contacts. The patient and the family should be provided with ongoing support and education, and monitoring should continue for the duration of home care. continue for the duration of home care.</a:t>
            </a:r>
          </a:p>
          <a:p>
            <a:endParaRPr lang="en-US" dirty="0"/>
          </a:p>
        </p:txBody>
      </p:sp>
      <p:sp>
        <p:nvSpPr>
          <p:cNvPr id="4" name="Slide Number Placeholder 3"/>
          <p:cNvSpPr>
            <a:spLocks noGrp="1"/>
          </p:cNvSpPr>
          <p:nvPr>
            <p:ph type="sldNum" sz="quarter" idx="10"/>
          </p:nvPr>
        </p:nvSpPr>
        <p:spPr/>
        <p:txBody>
          <a:bodyPr/>
          <a:lstStyle/>
          <a:p>
            <a:fld id="{62FCAE38-A77F-4AC7-A58D-25C5E2B2DD2A}" type="slidenum">
              <a:rPr lang="en-US" smtClean="0"/>
              <a:t>14</a:t>
            </a:fld>
            <a:endParaRPr lang="en-US"/>
          </a:p>
        </p:txBody>
      </p:sp>
    </p:spTree>
    <p:extLst>
      <p:ext uri="{BB962C8B-B14F-4D97-AF65-F5344CB8AC3E}">
        <p14:creationId xmlns:p14="http://schemas.microsoft.com/office/powerpoint/2010/main" val="38125965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4508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patients with mild symptoms1 and without underlying chronic conditions − such as lung or heart disease, renal failure or immunocompromising conditions that place the patient at increased risk of developing complications − may be cared for at home Patients and household members should be educated about personal hygiene, basic IPC measures and how to care for the member of the family suspected of having COVID-19 disease as safely as possible to prevent the infection from spreading to household contacts. The patient and the family should be provided with ongoing support and education, and monitoring </a:t>
            </a:r>
            <a:r>
              <a:rPr lang="en-US" dirty="0" err="1"/>
              <a:t>shouldPatients</a:t>
            </a:r>
            <a:r>
              <a:rPr lang="en-US" dirty="0"/>
              <a:t> and household members should be educated about personal hygiene, basic IPC measures and how to care for the member of the family suspected of having COVID-19 disease as safely as possible to prevent the infection from spreading to household contacts. The patient and the family should be provided with ongoing support and education, and monitoring should continue for the duration of home care. continue for the duration of home care.</a:t>
            </a:r>
          </a:p>
          <a:p>
            <a:endParaRPr lang="en-US" dirty="0"/>
          </a:p>
        </p:txBody>
      </p:sp>
      <p:sp>
        <p:nvSpPr>
          <p:cNvPr id="4" name="Slide Number Placeholder 3"/>
          <p:cNvSpPr>
            <a:spLocks noGrp="1"/>
          </p:cNvSpPr>
          <p:nvPr>
            <p:ph type="sldNum" sz="quarter" idx="10"/>
          </p:nvPr>
        </p:nvSpPr>
        <p:spPr/>
        <p:txBody>
          <a:bodyPr/>
          <a:lstStyle/>
          <a:p>
            <a:fld id="{62FCAE38-A77F-4AC7-A58D-25C5E2B2DD2A}" type="slidenum">
              <a:rPr lang="en-US" smtClean="0"/>
              <a:t>15</a:t>
            </a:fld>
            <a:endParaRPr lang="en-US"/>
          </a:p>
        </p:txBody>
      </p:sp>
    </p:spTree>
    <p:extLst>
      <p:ext uri="{BB962C8B-B14F-4D97-AF65-F5344CB8AC3E}">
        <p14:creationId xmlns:p14="http://schemas.microsoft.com/office/powerpoint/2010/main" val="358875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 name="Google Shape;15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6173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7" name="Google Shape;28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5442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0" name="Google Shape;25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3841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7" name="Google Shape;25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8163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1131ABAC-3198-4368-9D92-BE25A096DE6F}" type="slidenum">
              <a:rPr lang="en-IN" smtClean="0"/>
              <a:t>30</a:t>
            </a:fld>
            <a:endParaRPr lang="en-IN"/>
          </a:p>
        </p:txBody>
      </p:sp>
    </p:spTree>
    <p:extLst>
      <p:ext uri="{BB962C8B-B14F-4D97-AF65-F5344CB8AC3E}">
        <p14:creationId xmlns:p14="http://schemas.microsoft.com/office/powerpoint/2010/main" val="645926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most people this is a disease they can overcome. There are simple steps we can all take to keep ourselves, our loved ones and the most vulnerable safe.</a:t>
            </a:r>
            <a:endParaRPr lang="en-IN" dirty="0"/>
          </a:p>
          <a:p>
            <a:endParaRPr lang="en-IN" dirty="0"/>
          </a:p>
        </p:txBody>
      </p:sp>
      <p:sp>
        <p:nvSpPr>
          <p:cNvPr id="4" name="Slide Number Placeholder 3"/>
          <p:cNvSpPr>
            <a:spLocks noGrp="1"/>
          </p:cNvSpPr>
          <p:nvPr>
            <p:ph type="sldNum" sz="quarter" idx="10"/>
          </p:nvPr>
        </p:nvSpPr>
        <p:spPr/>
        <p:txBody>
          <a:bodyPr/>
          <a:lstStyle/>
          <a:p>
            <a:fld id="{1131ABAC-3198-4368-9D92-BE25A096DE6F}" type="slidenum">
              <a:rPr lang="en-IN" smtClean="0"/>
              <a:t>31</a:t>
            </a:fld>
            <a:endParaRPr lang="en-IN"/>
          </a:p>
        </p:txBody>
      </p:sp>
    </p:spTree>
    <p:extLst>
      <p:ext uri="{BB962C8B-B14F-4D97-AF65-F5344CB8AC3E}">
        <p14:creationId xmlns:p14="http://schemas.microsoft.com/office/powerpoint/2010/main" val="2275308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6.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673690"/>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4153365"/>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B53D868-3A67-4FA7-810A-B403FE135157}"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6D46B-32C1-454C-9DF8-AF26DB1E5136}" type="slidenum">
              <a:rPr lang="en-US" smtClean="0"/>
              <a:t>‹#›</a:t>
            </a:fld>
            <a:endParaRPr lang="en-US"/>
          </a:p>
        </p:txBody>
      </p:sp>
      <p:pic>
        <p:nvPicPr>
          <p:cNvPr id="10" name="Picture 9"/>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5325035" y="158283"/>
            <a:ext cx="1427841" cy="782273"/>
          </a:xfrm>
          <a:prstGeom prst="rect">
            <a:avLst/>
          </a:prstGeom>
        </p:spPr>
      </p:pic>
      <p:pic>
        <p:nvPicPr>
          <p:cNvPr id="11" name="Picture 10"/>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51" y="411830"/>
            <a:ext cx="1788796" cy="531669"/>
          </a:xfrm>
          <a:prstGeom prst="rect">
            <a:avLst/>
          </a:prstGeom>
        </p:spPr>
      </p:pic>
      <p:pic>
        <p:nvPicPr>
          <p:cNvPr id="12" name="Picture 11"/>
          <p:cNvPicPr>
            <a:picLocks noChangeAspect="1"/>
          </p:cNvPicPr>
          <p:nvPr userDrawn="1"/>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847348" y="259286"/>
            <a:ext cx="1060629" cy="695456"/>
          </a:xfrm>
          <a:prstGeom prst="rect">
            <a:avLst/>
          </a:prstGeom>
        </p:spPr>
      </p:pic>
    </p:spTree>
    <p:extLst>
      <p:ext uri="{BB962C8B-B14F-4D97-AF65-F5344CB8AC3E}">
        <p14:creationId xmlns:p14="http://schemas.microsoft.com/office/powerpoint/2010/main" val="16340072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50565" y="941294"/>
            <a:ext cx="10515600" cy="747806"/>
          </a:xfrm>
        </p:spPr>
        <p:txBody>
          <a:bodyPr/>
          <a:lstStyle/>
          <a:p>
            <a:r>
              <a:rPr lang="en-US"/>
              <a:t>Click to edit Master title style</a:t>
            </a:r>
          </a:p>
        </p:txBody>
      </p:sp>
      <p:sp>
        <p:nvSpPr>
          <p:cNvPr id="3" name="Vertical Text Placeholder 2"/>
          <p:cNvSpPr>
            <a:spLocks noGrp="1"/>
          </p:cNvSpPr>
          <p:nvPr>
            <p:ph type="body" orient="vert" idx="1"/>
          </p:nvPr>
        </p:nvSpPr>
        <p:spPr>
          <a:xfrm>
            <a:off x="838200" y="1922928"/>
            <a:ext cx="10515600" cy="4066865"/>
          </a:xfrm>
        </p:spPr>
        <p:txBody>
          <a:bodyPr vert="eaVert"/>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B53D868-3A67-4FA7-810A-B403FE135157}"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6D46B-32C1-454C-9DF8-AF26DB1E5136}" type="slidenum">
              <a:rPr lang="en-US" smtClean="0"/>
              <a:t>‹#›</a:t>
            </a:fld>
            <a:endParaRPr lang="en-US"/>
          </a:p>
        </p:txBody>
      </p:sp>
      <p:pic>
        <p:nvPicPr>
          <p:cNvPr id="13" name="Picture 12"/>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713377" y="141107"/>
            <a:ext cx="1235641" cy="676972"/>
          </a:xfrm>
          <a:prstGeom prst="rect">
            <a:avLst/>
          </a:prstGeom>
        </p:spPr>
      </p:pic>
    </p:spTree>
    <p:extLst>
      <p:ext uri="{BB962C8B-B14F-4D97-AF65-F5344CB8AC3E}">
        <p14:creationId xmlns:p14="http://schemas.microsoft.com/office/powerpoint/2010/main" val="133685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54731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524000" y="1673690"/>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4153365"/>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B53D868-3A67-4FA7-810A-B403FE135157}"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5861525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53D868-3A67-4FA7-810A-B403FE135157}" type="datetimeFigureOut">
              <a:rPr lang="en-US" smtClean="0"/>
              <a:t>3/28/2020</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C46D46B-32C1-454C-9DF8-AF26DB1E5136}" type="slidenum">
              <a:rPr lang="en-US" smtClean="0"/>
              <a:t>‹#›</a:t>
            </a:fld>
            <a:endParaRPr lang="en-US"/>
          </a:p>
        </p:txBody>
      </p:sp>
      <p:pic>
        <p:nvPicPr>
          <p:cNvPr id="6" name="Picture 5"/>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713377" y="141107"/>
            <a:ext cx="1235641" cy="676972"/>
          </a:xfrm>
          <a:prstGeom prst="rect">
            <a:avLst/>
          </a:prstGeom>
        </p:spPr>
      </p:pic>
    </p:spTree>
    <p:extLst>
      <p:ext uri="{BB962C8B-B14F-4D97-AF65-F5344CB8AC3E}">
        <p14:creationId xmlns:p14="http://schemas.microsoft.com/office/powerpoint/2010/main" val="40705061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766033"/>
            <a:ext cx="10515600" cy="899407"/>
          </a:xfrm>
        </p:spPr>
        <p:txBody>
          <a:bodyPr/>
          <a:lstStyle/>
          <a:p>
            <a:r>
              <a:rPr lang="en-US" dirty="0"/>
              <a:t>Click to edit Master title style</a:t>
            </a:r>
          </a:p>
        </p:txBody>
      </p:sp>
      <p:sp>
        <p:nvSpPr>
          <p:cNvPr id="3" name="Content Placeholder 2"/>
          <p:cNvSpPr>
            <a:spLocks noGrp="1"/>
          </p:cNvSpPr>
          <p:nvPr>
            <p:ph idx="1"/>
          </p:nvPr>
        </p:nvSpPr>
        <p:spPr>
          <a:xfrm>
            <a:off x="838200" y="1788161"/>
            <a:ext cx="105156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B53D868-3A67-4FA7-810A-B403FE135157}"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20966335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B53D868-3A67-4FA7-810A-B403FE135157}"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6D46B-32C1-454C-9DF8-AF26DB1E5136}" type="slidenum">
              <a:rPr lang="en-US" smtClean="0"/>
              <a:t>‹#›</a:t>
            </a:fld>
            <a:endParaRPr lang="en-US"/>
          </a:p>
        </p:txBody>
      </p:sp>
      <p:pic>
        <p:nvPicPr>
          <p:cNvPr id="7" name="Picture 6"/>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5325035" y="144836"/>
            <a:ext cx="1427841" cy="782273"/>
          </a:xfrm>
          <a:prstGeom prst="rect">
            <a:avLst/>
          </a:prstGeom>
        </p:spPr>
      </p:pic>
      <p:pic>
        <p:nvPicPr>
          <p:cNvPr id="8" name="Picture 7"/>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51" y="344595"/>
            <a:ext cx="1959864" cy="582514"/>
          </a:xfrm>
          <a:prstGeom prst="rect">
            <a:avLst/>
          </a:prstGeom>
        </p:spPr>
      </p:pic>
      <p:pic>
        <p:nvPicPr>
          <p:cNvPr id="9" name="Picture 8"/>
          <p:cNvPicPr>
            <a:picLocks noChangeAspect="1"/>
          </p:cNvPicPr>
          <p:nvPr userDrawn="1"/>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826840" y="245838"/>
            <a:ext cx="1081137" cy="708903"/>
          </a:xfrm>
          <a:prstGeom prst="rect">
            <a:avLst/>
          </a:prstGeom>
        </p:spPr>
      </p:pic>
    </p:spTree>
    <p:extLst>
      <p:ext uri="{BB962C8B-B14F-4D97-AF65-F5344CB8AC3E}">
        <p14:creationId xmlns:p14="http://schemas.microsoft.com/office/powerpoint/2010/main" val="18657545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50565" y="916827"/>
            <a:ext cx="10515600" cy="772273"/>
          </a:xfr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53D868-3A67-4FA7-810A-B403FE135157}" type="datetimeFigureOut">
              <a:rPr lang="en-US" smtClean="0"/>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418431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50520" y="360880"/>
            <a:ext cx="10515600" cy="1104850"/>
          </a:xfrm>
        </p:spPr>
        <p:txBody>
          <a:bodyPr/>
          <a:lstStyle>
            <a:lvl1pPr>
              <a:defRPr b="1"/>
            </a:lvl1pPr>
          </a:lstStyle>
          <a:p>
            <a:r>
              <a:rPr lang="en-US"/>
              <a:t>Click to edit Master title style</a:t>
            </a:r>
          </a:p>
        </p:txBody>
      </p:sp>
      <p:sp>
        <p:nvSpPr>
          <p:cNvPr id="3" name="Date Placeholder 2"/>
          <p:cNvSpPr>
            <a:spLocks noGrp="1"/>
          </p:cNvSpPr>
          <p:nvPr>
            <p:ph type="dt" sz="half" idx="10"/>
          </p:nvPr>
        </p:nvSpPr>
        <p:spPr/>
        <p:txBody>
          <a:bodyPr/>
          <a:lstStyle/>
          <a:p>
            <a:fld id="{5B53D868-3A67-4FA7-810A-B403FE135157}" type="datetimeFigureOut">
              <a:rPr lang="en-US" smtClean="0"/>
              <a:t>3/28/2020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25084425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53D868-3A67-4FA7-810A-B403FE135157}" type="datetimeFigureOut">
              <a:rPr lang="en-US" smtClean="0"/>
              <a:t>3/28/2020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3484414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987424"/>
            <a:ext cx="3932237" cy="1069975"/>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B53D868-3A67-4FA7-810A-B403FE135157}" type="datetimeFigureOut">
              <a:rPr lang="en-US" smtClean="0"/>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2075931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53D868-3A67-4FA7-810A-B403FE135157}" type="datetimeFigureOut">
              <a:rPr lang="en-US" smtClean="0"/>
              <a:t>3/28/2020</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C46D46B-32C1-454C-9DF8-AF26DB1E5136}" type="slidenum">
              <a:rPr lang="en-US" smtClean="0"/>
              <a:t>‹#›</a:t>
            </a:fld>
            <a:endParaRPr lang="en-US"/>
          </a:p>
        </p:txBody>
      </p:sp>
      <p:pic>
        <p:nvPicPr>
          <p:cNvPr id="6" name="Picture 5"/>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713377" y="141107"/>
            <a:ext cx="1235641" cy="676972"/>
          </a:xfrm>
          <a:prstGeom prst="rect">
            <a:avLst/>
          </a:prstGeom>
        </p:spPr>
      </p:pic>
    </p:spTree>
    <p:extLst>
      <p:ext uri="{BB962C8B-B14F-4D97-AF65-F5344CB8AC3E}">
        <p14:creationId xmlns:p14="http://schemas.microsoft.com/office/powerpoint/2010/main" val="31642476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933636"/>
            <a:ext cx="3932237" cy="1069975"/>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605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B53D868-3A67-4FA7-810A-B403FE135157}" type="datetimeFigureOut">
              <a:rPr lang="en-US" smtClean="0"/>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20898225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50565" y="941294"/>
            <a:ext cx="10515600" cy="747806"/>
          </a:xfrm>
        </p:spPr>
        <p:txBody>
          <a:bodyPr/>
          <a:lstStyle/>
          <a:p>
            <a:r>
              <a:rPr lang="en-US"/>
              <a:t>Click to edit Master title style</a:t>
            </a:r>
          </a:p>
        </p:txBody>
      </p:sp>
      <p:sp>
        <p:nvSpPr>
          <p:cNvPr id="3" name="Vertical Text Placeholder 2"/>
          <p:cNvSpPr>
            <a:spLocks noGrp="1"/>
          </p:cNvSpPr>
          <p:nvPr>
            <p:ph type="body" orient="vert" idx="1"/>
          </p:nvPr>
        </p:nvSpPr>
        <p:spPr>
          <a:xfrm>
            <a:off x="838200" y="1922928"/>
            <a:ext cx="10515600" cy="4066865"/>
          </a:xfrm>
        </p:spPr>
        <p:txBody>
          <a:bodyPr vert="eaVert"/>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B53D868-3A67-4FA7-810A-B403FE135157}"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6D46B-32C1-454C-9DF8-AF26DB1E5136}" type="slidenum">
              <a:rPr lang="en-US" smtClean="0"/>
              <a:t>‹#›</a:t>
            </a:fld>
            <a:endParaRPr lang="en-US"/>
          </a:p>
        </p:txBody>
      </p:sp>
      <p:pic>
        <p:nvPicPr>
          <p:cNvPr id="13" name="Picture 12"/>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713377" y="141107"/>
            <a:ext cx="1235641" cy="676972"/>
          </a:xfrm>
          <a:prstGeom prst="rect">
            <a:avLst/>
          </a:prstGeom>
        </p:spPr>
      </p:pic>
    </p:spTree>
    <p:extLst>
      <p:ext uri="{BB962C8B-B14F-4D97-AF65-F5344CB8AC3E}">
        <p14:creationId xmlns:p14="http://schemas.microsoft.com/office/powerpoint/2010/main" val="15162873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6823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flipH="1">
            <a:off x="1" y="1"/>
            <a:ext cx="8790948" cy="6858121"/>
          </a:xfrm>
          <a:custGeom>
            <a:avLst/>
            <a:gdLst/>
            <a:ahLst/>
            <a:cxnLst/>
            <a:rect l="l" t="t" r="r" b="b"/>
            <a:pathLst>
              <a:path w="126823" h="98939" extrusionOk="0">
                <a:moveTo>
                  <a:pt x="8625" y="1"/>
                </a:moveTo>
                <a:lnTo>
                  <a:pt x="8114" y="891"/>
                </a:lnTo>
                <a:lnTo>
                  <a:pt x="7133" y="2705"/>
                </a:lnTo>
                <a:lnTo>
                  <a:pt x="6209" y="4543"/>
                </a:lnTo>
                <a:lnTo>
                  <a:pt x="5352" y="6407"/>
                </a:lnTo>
                <a:lnTo>
                  <a:pt x="4544" y="8287"/>
                </a:lnTo>
                <a:lnTo>
                  <a:pt x="3810" y="10191"/>
                </a:lnTo>
                <a:lnTo>
                  <a:pt x="3134" y="12120"/>
                </a:lnTo>
                <a:lnTo>
                  <a:pt x="2515" y="14066"/>
                </a:lnTo>
                <a:lnTo>
                  <a:pt x="1971" y="16037"/>
                </a:lnTo>
                <a:lnTo>
                  <a:pt x="1485" y="18015"/>
                </a:lnTo>
                <a:lnTo>
                  <a:pt x="1064" y="20019"/>
                </a:lnTo>
                <a:lnTo>
                  <a:pt x="718" y="22047"/>
                </a:lnTo>
                <a:lnTo>
                  <a:pt x="438" y="24084"/>
                </a:lnTo>
                <a:lnTo>
                  <a:pt x="223" y="26137"/>
                </a:lnTo>
                <a:lnTo>
                  <a:pt x="75" y="28206"/>
                </a:lnTo>
                <a:lnTo>
                  <a:pt x="9" y="30292"/>
                </a:lnTo>
                <a:lnTo>
                  <a:pt x="1" y="31339"/>
                </a:lnTo>
                <a:lnTo>
                  <a:pt x="9" y="32716"/>
                </a:lnTo>
                <a:lnTo>
                  <a:pt x="133" y="35453"/>
                </a:lnTo>
                <a:lnTo>
                  <a:pt x="380" y="38158"/>
                </a:lnTo>
                <a:lnTo>
                  <a:pt x="751" y="40837"/>
                </a:lnTo>
                <a:lnTo>
                  <a:pt x="1229" y="43492"/>
                </a:lnTo>
                <a:lnTo>
                  <a:pt x="1831" y="46114"/>
                </a:lnTo>
                <a:lnTo>
                  <a:pt x="2548" y="48703"/>
                </a:lnTo>
                <a:lnTo>
                  <a:pt x="3373" y="51259"/>
                </a:lnTo>
                <a:lnTo>
                  <a:pt x="4305" y="53781"/>
                </a:lnTo>
                <a:lnTo>
                  <a:pt x="5343" y="56263"/>
                </a:lnTo>
                <a:lnTo>
                  <a:pt x="6489" y="58704"/>
                </a:lnTo>
                <a:lnTo>
                  <a:pt x="7734" y="61111"/>
                </a:lnTo>
                <a:lnTo>
                  <a:pt x="9087" y="63469"/>
                </a:lnTo>
                <a:lnTo>
                  <a:pt x="10538" y="65786"/>
                </a:lnTo>
                <a:lnTo>
                  <a:pt x="12079" y="68053"/>
                </a:lnTo>
                <a:lnTo>
                  <a:pt x="13720" y="70271"/>
                </a:lnTo>
                <a:lnTo>
                  <a:pt x="14578" y="71368"/>
                </a:lnTo>
                <a:lnTo>
                  <a:pt x="10439" y="81674"/>
                </a:lnTo>
                <a:lnTo>
                  <a:pt x="21297" y="78763"/>
                </a:lnTo>
                <a:lnTo>
                  <a:pt x="22122" y="79555"/>
                </a:lnTo>
                <a:lnTo>
                  <a:pt x="23804" y="81105"/>
                </a:lnTo>
                <a:lnTo>
                  <a:pt x="25543" y="82614"/>
                </a:lnTo>
                <a:lnTo>
                  <a:pt x="27332" y="84089"/>
                </a:lnTo>
                <a:lnTo>
                  <a:pt x="29163" y="85524"/>
                </a:lnTo>
                <a:lnTo>
                  <a:pt x="31051" y="86917"/>
                </a:lnTo>
                <a:lnTo>
                  <a:pt x="32988" y="88269"/>
                </a:lnTo>
                <a:lnTo>
                  <a:pt x="34967" y="89580"/>
                </a:lnTo>
                <a:lnTo>
                  <a:pt x="36987" y="90850"/>
                </a:lnTo>
                <a:lnTo>
                  <a:pt x="39056" y="92079"/>
                </a:lnTo>
                <a:lnTo>
                  <a:pt x="41175" y="93266"/>
                </a:lnTo>
                <a:lnTo>
                  <a:pt x="43327" y="94395"/>
                </a:lnTo>
                <a:lnTo>
                  <a:pt x="45520" y="95492"/>
                </a:lnTo>
                <a:lnTo>
                  <a:pt x="47755" y="96539"/>
                </a:lnTo>
                <a:lnTo>
                  <a:pt x="50030" y="97537"/>
                </a:lnTo>
                <a:lnTo>
                  <a:pt x="52339" y="98485"/>
                </a:lnTo>
                <a:lnTo>
                  <a:pt x="53510" y="98938"/>
                </a:lnTo>
                <a:lnTo>
                  <a:pt x="126822" y="98938"/>
                </a:lnTo>
                <a:lnTo>
                  <a:pt x="126822" y="1"/>
                </a:lnTo>
                <a:close/>
              </a:path>
            </a:pathLst>
          </a:custGeom>
          <a:solidFill>
            <a:srgbClr val="9AB6E6"/>
          </a:solidFill>
          <a:ln w="152400" cap="flat" cmpd="sng">
            <a:solidFill>
              <a:srgbClr val="9AB6E6"/>
            </a:solidFill>
            <a:prstDash val="solid"/>
            <a:miter lim="8000"/>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flipH="1">
            <a:off x="1" y="1"/>
            <a:ext cx="8790948" cy="6858121"/>
          </a:xfrm>
          <a:custGeom>
            <a:avLst/>
            <a:gdLst/>
            <a:ahLst/>
            <a:cxnLst/>
            <a:rect l="l" t="t" r="r" b="b"/>
            <a:pathLst>
              <a:path w="126823" h="98939" extrusionOk="0">
                <a:moveTo>
                  <a:pt x="8625" y="1"/>
                </a:moveTo>
                <a:lnTo>
                  <a:pt x="8114" y="891"/>
                </a:lnTo>
                <a:lnTo>
                  <a:pt x="7133" y="2705"/>
                </a:lnTo>
                <a:lnTo>
                  <a:pt x="6209" y="4543"/>
                </a:lnTo>
                <a:lnTo>
                  <a:pt x="5352" y="6407"/>
                </a:lnTo>
                <a:lnTo>
                  <a:pt x="4544" y="8287"/>
                </a:lnTo>
                <a:lnTo>
                  <a:pt x="3810" y="10191"/>
                </a:lnTo>
                <a:lnTo>
                  <a:pt x="3134" y="12120"/>
                </a:lnTo>
                <a:lnTo>
                  <a:pt x="2515" y="14066"/>
                </a:lnTo>
                <a:lnTo>
                  <a:pt x="1971" y="16037"/>
                </a:lnTo>
                <a:lnTo>
                  <a:pt x="1485" y="18015"/>
                </a:lnTo>
                <a:lnTo>
                  <a:pt x="1064" y="20019"/>
                </a:lnTo>
                <a:lnTo>
                  <a:pt x="718" y="22047"/>
                </a:lnTo>
                <a:lnTo>
                  <a:pt x="438" y="24084"/>
                </a:lnTo>
                <a:lnTo>
                  <a:pt x="223" y="26137"/>
                </a:lnTo>
                <a:lnTo>
                  <a:pt x="75" y="28206"/>
                </a:lnTo>
                <a:lnTo>
                  <a:pt x="9" y="30292"/>
                </a:lnTo>
                <a:lnTo>
                  <a:pt x="1" y="31339"/>
                </a:lnTo>
                <a:lnTo>
                  <a:pt x="9" y="32716"/>
                </a:lnTo>
                <a:lnTo>
                  <a:pt x="133" y="35453"/>
                </a:lnTo>
                <a:lnTo>
                  <a:pt x="380" y="38158"/>
                </a:lnTo>
                <a:lnTo>
                  <a:pt x="751" y="40837"/>
                </a:lnTo>
                <a:lnTo>
                  <a:pt x="1229" y="43492"/>
                </a:lnTo>
                <a:lnTo>
                  <a:pt x="1831" y="46114"/>
                </a:lnTo>
                <a:lnTo>
                  <a:pt x="2548" y="48703"/>
                </a:lnTo>
                <a:lnTo>
                  <a:pt x="3373" y="51259"/>
                </a:lnTo>
                <a:lnTo>
                  <a:pt x="4305" y="53781"/>
                </a:lnTo>
                <a:lnTo>
                  <a:pt x="5343" y="56263"/>
                </a:lnTo>
                <a:lnTo>
                  <a:pt x="6489" y="58704"/>
                </a:lnTo>
                <a:lnTo>
                  <a:pt x="7734" y="61111"/>
                </a:lnTo>
                <a:lnTo>
                  <a:pt x="9087" y="63469"/>
                </a:lnTo>
                <a:lnTo>
                  <a:pt x="10538" y="65786"/>
                </a:lnTo>
                <a:lnTo>
                  <a:pt x="12079" y="68053"/>
                </a:lnTo>
                <a:lnTo>
                  <a:pt x="13720" y="70271"/>
                </a:lnTo>
                <a:lnTo>
                  <a:pt x="14578" y="71368"/>
                </a:lnTo>
                <a:lnTo>
                  <a:pt x="10439" y="81674"/>
                </a:lnTo>
                <a:lnTo>
                  <a:pt x="21297" y="78763"/>
                </a:lnTo>
                <a:lnTo>
                  <a:pt x="22122" y="79555"/>
                </a:lnTo>
                <a:lnTo>
                  <a:pt x="23804" y="81105"/>
                </a:lnTo>
                <a:lnTo>
                  <a:pt x="25543" y="82614"/>
                </a:lnTo>
                <a:lnTo>
                  <a:pt x="27332" y="84089"/>
                </a:lnTo>
                <a:lnTo>
                  <a:pt x="29163" y="85524"/>
                </a:lnTo>
                <a:lnTo>
                  <a:pt x="31051" y="86917"/>
                </a:lnTo>
                <a:lnTo>
                  <a:pt x="32988" y="88269"/>
                </a:lnTo>
                <a:lnTo>
                  <a:pt x="34967" y="89580"/>
                </a:lnTo>
                <a:lnTo>
                  <a:pt x="36987" y="90850"/>
                </a:lnTo>
                <a:lnTo>
                  <a:pt x="39056" y="92079"/>
                </a:lnTo>
                <a:lnTo>
                  <a:pt x="41175" y="93266"/>
                </a:lnTo>
                <a:lnTo>
                  <a:pt x="43327" y="94395"/>
                </a:lnTo>
                <a:lnTo>
                  <a:pt x="45520" y="95492"/>
                </a:lnTo>
                <a:lnTo>
                  <a:pt x="47755" y="96539"/>
                </a:lnTo>
                <a:lnTo>
                  <a:pt x="50030" y="97537"/>
                </a:lnTo>
                <a:lnTo>
                  <a:pt x="52339" y="98485"/>
                </a:lnTo>
                <a:lnTo>
                  <a:pt x="53510" y="98938"/>
                </a:lnTo>
                <a:lnTo>
                  <a:pt x="126822" y="98938"/>
                </a:lnTo>
                <a:lnTo>
                  <a:pt x="126822" y="1"/>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txBox="1">
            <a:spLocks noGrp="1"/>
          </p:cNvSpPr>
          <p:nvPr>
            <p:ph type="ctrTitle"/>
          </p:nvPr>
        </p:nvSpPr>
        <p:spPr>
          <a:xfrm>
            <a:off x="812800" y="2655800"/>
            <a:ext cx="7127600" cy="1546400"/>
          </a:xfrm>
          <a:prstGeom prst="rect">
            <a:avLst/>
          </a:prstGeom>
        </p:spPr>
        <p:txBody>
          <a:bodyPr spcFirstLastPara="1" wrap="square" lIns="91425" tIns="91425" rIns="91425" bIns="91425" anchor="ctr" anchorCtr="0"/>
          <a:lstStyle>
            <a:lvl1pPr lvl="0">
              <a:spcBef>
                <a:spcPts val="0"/>
              </a:spcBef>
              <a:spcAft>
                <a:spcPts val="0"/>
              </a:spcAft>
              <a:buSzPts val="6000"/>
              <a:buNone/>
              <a:defRPr sz="8000"/>
            </a:lvl1pPr>
            <a:lvl2pPr lvl="1">
              <a:spcBef>
                <a:spcPts val="0"/>
              </a:spcBef>
              <a:spcAft>
                <a:spcPts val="0"/>
              </a:spcAft>
              <a:buSzPts val="6000"/>
              <a:buNone/>
              <a:defRPr sz="8000"/>
            </a:lvl2pPr>
            <a:lvl3pPr lvl="2">
              <a:spcBef>
                <a:spcPts val="0"/>
              </a:spcBef>
              <a:spcAft>
                <a:spcPts val="0"/>
              </a:spcAft>
              <a:buSzPts val="6000"/>
              <a:buNone/>
              <a:defRPr sz="8000"/>
            </a:lvl3pPr>
            <a:lvl4pPr lvl="3">
              <a:spcBef>
                <a:spcPts val="0"/>
              </a:spcBef>
              <a:spcAft>
                <a:spcPts val="0"/>
              </a:spcAft>
              <a:buSzPts val="6000"/>
              <a:buNone/>
              <a:defRPr sz="8000"/>
            </a:lvl4pPr>
            <a:lvl5pPr lvl="4">
              <a:spcBef>
                <a:spcPts val="0"/>
              </a:spcBef>
              <a:spcAft>
                <a:spcPts val="0"/>
              </a:spcAft>
              <a:buSzPts val="6000"/>
              <a:buNone/>
              <a:defRPr sz="8000"/>
            </a:lvl5pPr>
            <a:lvl6pPr lvl="5">
              <a:spcBef>
                <a:spcPts val="0"/>
              </a:spcBef>
              <a:spcAft>
                <a:spcPts val="0"/>
              </a:spcAft>
              <a:buSzPts val="6000"/>
              <a:buNone/>
              <a:defRPr sz="8000"/>
            </a:lvl6pPr>
            <a:lvl7pPr lvl="6">
              <a:spcBef>
                <a:spcPts val="0"/>
              </a:spcBef>
              <a:spcAft>
                <a:spcPts val="0"/>
              </a:spcAft>
              <a:buSzPts val="6000"/>
              <a:buNone/>
              <a:defRPr sz="8000"/>
            </a:lvl7pPr>
            <a:lvl8pPr lvl="7">
              <a:spcBef>
                <a:spcPts val="0"/>
              </a:spcBef>
              <a:spcAft>
                <a:spcPts val="0"/>
              </a:spcAft>
              <a:buSzPts val="6000"/>
              <a:buNone/>
              <a:defRPr sz="8000"/>
            </a:lvl8pPr>
            <a:lvl9pPr lvl="8">
              <a:spcBef>
                <a:spcPts val="0"/>
              </a:spcBef>
              <a:spcAft>
                <a:spcPts val="0"/>
              </a:spcAft>
              <a:buSzPts val="6000"/>
              <a:buNone/>
              <a:defRPr sz="8000"/>
            </a:lvl9pPr>
          </a:lstStyle>
          <a:p>
            <a:endParaRPr/>
          </a:p>
        </p:txBody>
      </p:sp>
    </p:spTree>
    <p:extLst>
      <p:ext uri="{BB962C8B-B14F-4D97-AF65-F5344CB8AC3E}">
        <p14:creationId xmlns:p14="http://schemas.microsoft.com/office/powerpoint/2010/main" val="32561229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Quote yellow">
  <p:cSld name="Quote yellow">
    <p:bg>
      <p:bgPr>
        <a:blipFill>
          <a:blip r:embed="rId2">
            <a:alphaModFix/>
          </a:blip>
          <a:stretch>
            <a:fillRect/>
          </a:stretch>
        </a:blipFill>
        <a:effectLst/>
      </p:bgPr>
    </p:bg>
    <p:spTree>
      <p:nvGrpSpPr>
        <p:cNvPr id="1" name="Shape 29"/>
        <p:cNvGrpSpPr/>
        <p:nvPr/>
      </p:nvGrpSpPr>
      <p:grpSpPr>
        <a:xfrm>
          <a:off x="0" y="0"/>
          <a:ext cx="0" cy="0"/>
          <a:chOff x="0" y="0"/>
          <a:chExt cx="0" cy="0"/>
        </a:xfrm>
      </p:grpSpPr>
      <p:sp>
        <p:nvSpPr>
          <p:cNvPr id="30" name="Google Shape;30;p8"/>
          <p:cNvSpPr txBox="1">
            <a:spLocks noGrp="1"/>
          </p:cNvSpPr>
          <p:nvPr>
            <p:ph type="body" idx="1"/>
          </p:nvPr>
        </p:nvSpPr>
        <p:spPr>
          <a:xfrm>
            <a:off x="1472400" y="3034800"/>
            <a:ext cx="9247200" cy="1093200"/>
          </a:xfrm>
          <a:prstGeom prst="rect">
            <a:avLst/>
          </a:prstGeom>
        </p:spPr>
        <p:txBody>
          <a:bodyPr spcFirstLastPara="1" wrap="square" lIns="91425" tIns="91425" rIns="91425" bIns="91425" anchor="ctr" anchorCtr="0"/>
          <a:lstStyle>
            <a:lvl1pPr marL="457200" lvl="0" indent="-381000" algn="ctr" rtl="0">
              <a:spcBef>
                <a:spcPts val="600"/>
              </a:spcBef>
              <a:spcAft>
                <a:spcPts val="0"/>
              </a:spcAft>
              <a:buSzPts val="2400"/>
              <a:buChar char="▸"/>
              <a:defRPr sz="2400" i="1"/>
            </a:lvl1pPr>
            <a:lvl2pPr marL="914400" lvl="1" indent="-381000" algn="ctr" rtl="0">
              <a:spcBef>
                <a:spcPts val="0"/>
              </a:spcBef>
              <a:spcAft>
                <a:spcPts val="0"/>
              </a:spcAft>
              <a:buSzPts val="2400"/>
              <a:buChar char="○"/>
              <a:defRPr i="1"/>
            </a:lvl2pPr>
            <a:lvl3pPr marL="1371600" lvl="2" indent="-381000" algn="ctr" rtl="0">
              <a:spcBef>
                <a:spcPts val="0"/>
              </a:spcBef>
              <a:spcAft>
                <a:spcPts val="0"/>
              </a:spcAft>
              <a:buSzPts val="2400"/>
              <a:buChar char="■"/>
              <a:defRPr i="1"/>
            </a:lvl3pPr>
            <a:lvl4pPr marL="1828800" lvl="3" indent="-381000" algn="ctr" rtl="0">
              <a:spcBef>
                <a:spcPts val="0"/>
              </a:spcBef>
              <a:spcAft>
                <a:spcPts val="0"/>
              </a:spcAft>
              <a:buSzPts val="2400"/>
              <a:buChar char="●"/>
              <a:defRPr sz="2400" i="1"/>
            </a:lvl4pPr>
            <a:lvl5pPr marL="2286000" lvl="4" indent="-381000" algn="ctr" rtl="0">
              <a:spcBef>
                <a:spcPts val="0"/>
              </a:spcBef>
              <a:spcAft>
                <a:spcPts val="0"/>
              </a:spcAft>
              <a:buSzPts val="2400"/>
              <a:buChar char="○"/>
              <a:defRPr sz="2400" i="1"/>
            </a:lvl5pPr>
            <a:lvl6pPr marL="2743200" lvl="5" indent="-381000" algn="ctr" rtl="0">
              <a:spcBef>
                <a:spcPts val="0"/>
              </a:spcBef>
              <a:spcAft>
                <a:spcPts val="0"/>
              </a:spcAft>
              <a:buSzPts val="2400"/>
              <a:buChar char="■"/>
              <a:defRPr sz="2400" i="1"/>
            </a:lvl6pPr>
            <a:lvl7pPr marL="3200400" lvl="6" indent="-381000" algn="ctr" rtl="0">
              <a:spcBef>
                <a:spcPts val="0"/>
              </a:spcBef>
              <a:spcAft>
                <a:spcPts val="0"/>
              </a:spcAft>
              <a:buSzPts val="2400"/>
              <a:buChar char="●"/>
              <a:defRPr sz="2400" i="1"/>
            </a:lvl7pPr>
            <a:lvl8pPr marL="3657600" lvl="7" indent="-381000" algn="ctr" rtl="0">
              <a:spcBef>
                <a:spcPts val="0"/>
              </a:spcBef>
              <a:spcAft>
                <a:spcPts val="0"/>
              </a:spcAft>
              <a:buSzPts val="2400"/>
              <a:buChar char="○"/>
              <a:defRPr sz="2400" i="1"/>
            </a:lvl8pPr>
            <a:lvl9pPr marL="4114800" lvl="8" indent="-381000" algn="ctr">
              <a:spcBef>
                <a:spcPts val="0"/>
              </a:spcBef>
              <a:spcAft>
                <a:spcPts val="0"/>
              </a:spcAft>
              <a:buSzPts val="2400"/>
              <a:buChar char="■"/>
              <a:defRPr sz="2400" i="1"/>
            </a:lvl9pPr>
          </a:lstStyle>
          <a:p>
            <a:endParaRPr/>
          </a:p>
        </p:txBody>
      </p:sp>
      <p:sp>
        <p:nvSpPr>
          <p:cNvPr id="31" name="Google Shape;31;p8"/>
          <p:cNvSpPr txBox="1"/>
          <p:nvPr/>
        </p:nvSpPr>
        <p:spPr>
          <a:xfrm>
            <a:off x="4791200" y="1711768"/>
            <a:ext cx="2609600" cy="87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600">
                <a:solidFill>
                  <a:srgbClr val="FE344D"/>
                </a:solidFill>
                <a:latin typeface="Permanent Marker"/>
                <a:ea typeface="Permanent Marker"/>
                <a:cs typeface="Permanent Marker"/>
                <a:sym typeface="Permanent Marker"/>
              </a:rPr>
              <a:t>“</a:t>
            </a:r>
            <a:endParaRPr sz="9600">
              <a:solidFill>
                <a:srgbClr val="FE344D"/>
              </a:solidFill>
              <a:latin typeface="Permanent Marker"/>
              <a:ea typeface="Permanent Marker"/>
              <a:cs typeface="Permanent Marker"/>
              <a:sym typeface="Permanent Marker"/>
            </a:endParaRPr>
          </a:p>
        </p:txBody>
      </p:sp>
      <p:sp>
        <p:nvSpPr>
          <p:cNvPr id="32" name="Google Shape;32;p8"/>
          <p:cNvSpPr txBox="1">
            <a:spLocks noGrp="1"/>
          </p:cNvSpPr>
          <p:nvPr>
            <p:ph type="sldNum" idx="12"/>
          </p:nvPr>
        </p:nvSpPr>
        <p:spPr>
          <a:xfrm>
            <a:off x="5730200" y="6479803"/>
            <a:ext cx="731600" cy="378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ctr"/>
            <a:fld id="{00000000-1234-1234-1234-123412341234}" type="slidenum">
              <a:rPr lang="en" smtClean="0"/>
              <a:pPr algn="ctr"/>
              <a:t>‹#›</a:t>
            </a:fld>
            <a:endParaRPr lang="en"/>
          </a:p>
        </p:txBody>
      </p:sp>
    </p:spTree>
    <p:extLst>
      <p:ext uri="{BB962C8B-B14F-4D97-AF65-F5344CB8AC3E}">
        <p14:creationId xmlns:p14="http://schemas.microsoft.com/office/powerpoint/2010/main" val="3513128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big postit">
  <p:cSld name="Blank big postit">
    <p:bg>
      <p:bgPr>
        <a:blipFill>
          <a:blip r:embed="rId2">
            <a:alphaModFix/>
          </a:blip>
          <a:stretch>
            <a:fillRect/>
          </a:stretch>
        </a:blipFill>
        <a:effectLst/>
      </p:bgPr>
    </p:bg>
    <p:spTree>
      <p:nvGrpSpPr>
        <p:cNvPr id="1" name="Shape 46"/>
        <p:cNvGrpSpPr/>
        <p:nvPr/>
      </p:nvGrpSpPr>
      <p:grpSpPr>
        <a:xfrm>
          <a:off x="0" y="0"/>
          <a:ext cx="0" cy="0"/>
          <a:chOff x="0" y="0"/>
          <a:chExt cx="0" cy="0"/>
        </a:xfrm>
      </p:grpSpPr>
      <p:sp>
        <p:nvSpPr>
          <p:cNvPr id="47" name="Google Shape;47;p13"/>
          <p:cNvSpPr txBox="1">
            <a:spLocks noGrp="1"/>
          </p:cNvSpPr>
          <p:nvPr>
            <p:ph type="sldNum" idx="12"/>
          </p:nvPr>
        </p:nvSpPr>
        <p:spPr>
          <a:xfrm>
            <a:off x="11621367" y="6235167"/>
            <a:ext cx="570800" cy="622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algn="ctr"/>
            <a:fld id="{00000000-1234-1234-1234-123412341234}" type="slidenum">
              <a:rPr lang="en" smtClean="0"/>
              <a:pPr algn="ctr"/>
              <a:t>‹#›</a:t>
            </a:fld>
            <a:endParaRPr lang="en"/>
          </a:p>
        </p:txBody>
      </p:sp>
    </p:spTree>
    <p:extLst>
      <p:ext uri="{BB962C8B-B14F-4D97-AF65-F5344CB8AC3E}">
        <p14:creationId xmlns:p14="http://schemas.microsoft.com/office/powerpoint/2010/main" val="3188763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766033"/>
            <a:ext cx="10515600" cy="899407"/>
          </a:xfrm>
        </p:spPr>
        <p:txBody>
          <a:bodyPr/>
          <a:lstStyle/>
          <a:p>
            <a:r>
              <a:rPr lang="en-US" dirty="0"/>
              <a:t>Click to edit Master title style</a:t>
            </a:r>
          </a:p>
        </p:txBody>
      </p:sp>
      <p:sp>
        <p:nvSpPr>
          <p:cNvPr id="3" name="Content Placeholder 2"/>
          <p:cNvSpPr>
            <a:spLocks noGrp="1"/>
          </p:cNvSpPr>
          <p:nvPr>
            <p:ph idx="1"/>
          </p:nvPr>
        </p:nvSpPr>
        <p:spPr>
          <a:xfrm>
            <a:off x="838200" y="1788161"/>
            <a:ext cx="105156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B53D868-3A67-4FA7-810A-B403FE135157}"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680999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B53D868-3A67-4FA7-810A-B403FE135157}"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6D46B-32C1-454C-9DF8-AF26DB1E5136}" type="slidenum">
              <a:rPr lang="en-US" smtClean="0"/>
              <a:t>‹#›</a:t>
            </a:fld>
            <a:endParaRPr lang="en-US"/>
          </a:p>
        </p:txBody>
      </p:sp>
      <p:pic>
        <p:nvPicPr>
          <p:cNvPr id="7" name="Picture 6"/>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5325035" y="144836"/>
            <a:ext cx="1427841" cy="782273"/>
          </a:xfrm>
          <a:prstGeom prst="rect">
            <a:avLst/>
          </a:prstGeom>
        </p:spPr>
      </p:pic>
      <p:pic>
        <p:nvPicPr>
          <p:cNvPr id="8" name="Picture 7"/>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51" y="344595"/>
            <a:ext cx="1959864" cy="582514"/>
          </a:xfrm>
          <a:prstGeom prst="rect">
            <a:avLst/>
          </a:prstGeom>
        </p:spPr>
      </p:pic>
      <p:pic>
        <p:nvPicPr>
          <p:cNvPr id="9" name="Picture 8"/>
          <p:cNvPicPr>
            <a:picLocks noChangeAspect="1"/>
          </p:cNvPicPr>
          <p:nvPr userDrawn="1"/>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826840" y="245838"/>
            <a:ext cx="1081137" cy="708903"/>
          </a:xfrm>
          <a:prstGeom prst="rect">
            <a:avLst/>
          </a:prstGeom>
        </p:spPr>
      </p:pic>
    </p:spTree>
    <p:extLst>
      <p:ext uri="{BB962C8B-B14F-4D97-AF65-F5344CB8AC3E}">
        <p14:creationId xmlns:p14="http://schemas.microsoft.com/office/powerpoint/2010/main" val="518324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50565" y="916827"/>
            <a:ext cx="10515600" cy="772273"/>
          </a:xfr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53D868-3A67-4FA7-810A-B403FE135157}" type="datetimeFigureOut">
              <a:rPr lang="en-US" smtClean="0"/>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1961539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50520" y="360880"/>
            <a:ext cx="10515600" cy="1104850"/>
          </a:xfrm>
        </p:spPr>
        <p:txBody>
          <a:bodyPr/>
          <a:lstStyle>
            <a:lvl1pPr>
              <a:defRPr b="1"/>
            </a:lvl1pPr>
          </a:lstStyle>
          <a:p>
            <a:r>
              <a:rPr lang="en-US"/>
              <a:t>Click to edit Master title style</a:t>
            </a:r>
          </a:p>
        </p:txBody>
      </p:sp>
      <p:sp>
        <p:nvSpPr>
          <p:cNvPr id="3" name="Date Placeholder 2"/>
          <p:cNvSpPr>
            <a:spLocks noGrp="1"/>
          </p:cNvSpPr>
          <p:nvPr>
            <p:ph type="dt" sz="half" idx="10"/>
          </p:nvPr>
        </p:nvSpPr>
        <p:spPr/>
        <p:txBody>
          <a:bodyPr/>
          <a:lstStyle/>
          <a:p>
            <a:fld id="{5B53D868-3A67-4FA7-810A-B403FE135157}" type="datetimeFigureOut">
              <a:rPr lang="en-US" smtClean="0"/>
              <a:t>3/28/2020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600201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53D868-3A67-4FA7-810A-B403FE135157}" type="datetimeFigureOut">
              <a:rPr lang="en-US" smtClean="0"/>
              <a:t>3/28/2020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1524768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987424"/>
            <a:ext cx="3932237" cy="1069975"/>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B53D868-3A67-4FA7-810A-B403FE135157}" type="datetimeFigureOut">
              <a:rPr lang="en-US" smtClean="0"/>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2977593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933636"/>
            <a:ext cx="3932237" cy="1069975"/>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605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B53D868-3A67-4FA7-810A-B403FE135157}" type="datetimeFigureOut">
              <a:rPr lang="en-US" smtClean="0"/>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46D46B-32C1-454C-9DF8-AF26DB1E5136}" type="slidenum">
              <a:rPr lang="en-US" smtClean="0"/>
              <a:t>‹#›</a:t>
            </a:fld>
            <a:endParaRPr lang="en-US"/>
          </a:p>
        </p:txBody>
      </p:sp>
    </p:spTree>
    <p:extLst>
      <p:ext uri="{BB962C8B-B14F-4D97-AF65-F5344CB8AC3E}">
        <p14:creationId xmlns:p14="http://schemas.microsoft.com/office/powerpoint/2010/main" val="323509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0565" y="650487"/>
            <a:ext cx="10515600" cy="103861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05688"/>
            <a:ext cx="10515600" cy="41841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53887" y="627571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3D868-3A67-4FA7-810A-B403FE135157}" type="datetimeFigureOut">
              <a:rPr lang="en-US" smtClean="0"/>
              <a:t>3/28/2020</a:t>
            </a:fld>
            <a:endParaRPr lang="en-US"/>
          </a:p>
        </p:txBody>
      </p:sp>
      <p:sp>
        <p:nvSpPr>
          <p:cNvPr id="5" name="Footer Placeholder 4"/>
          <p:cNvSpPr>
            <a:spLocks noGrp="1"/>
          </p:cNvSpPr>
          <p:nvPr>
            <p:ph type="ftr" sz="quarter" idx="3"/>
          </p:nvPr>
        </p:nvSpPr>
        <p:spPr>
          <a:xfrm>
            <a:off x="4038600" y="627160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4913" y="626749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46D46B-32C1-454C-9DF8-AF26DB1E5136}" type="slidenum">
              <a:rPr lang="en-US" smtClean="0"/>
              <a:t>‹#›</a:t>
            </a:fld>
            <a:endParaRPr lang="en-US"/>
          </a:p>
        </p:txBody>
      </p:sp>
      <p:sp>
        <p:nvSpPr>
          <p:cNvPr id="9" name="Rectangle 8"/>
          <p:cNvSpPr/>
          <p:nvPr userDrawn="1"/>
        </p:nvSpPr>
        <p:spPr>
          <a:xfrm>
            <a:off x="0" y="0"/>
            <a:ext cx="5041900" cy="91440"/>
          </a:xfrm>
          <a:prstGeom prst="rect">
            <a:avLst/>
          </a:prstGeom>
          <a:solidFill>
            <a:srgbClr val="002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468"/>
              </a:solidFill>
            </a:endParaRPr>
          </a:p>
        </p:txBody>
      </p:sp>
      <p:sp>
        <p:nvSpPr>
          <p:cNvPr id="10" name="Rectangle 9"/>
          <p:cNvSpPr/>
          <p:nvPr userDrawn="1"/>
        </p:nvSpPr>
        <p:spPr>
          <a:xfrm>
            <a:off x="5150210" y="0"/>
            <a:ext cx="4572000"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9823863" y="1715"/>
            <a:ext cx="2377440" cy="91440"/>
          </a:xfrm>
          <a:prstGeom prst="rect">
            <a:avLst/>
          </a:prstGeom>
          <a:solidFill>
            <a:srgbClr val="C21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0" y="6660107"/>
            <a:ext cx="12216731" cy="1978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b="1" i="1" dirty="0">
                <a:latin typeface="Gill Sans MT" panose="020B0502020104020203" pitchFamily="34" charset="0"/>
              </a:rPr>
              <a:t>Transforming Comprehensive Healthcare in India    </a:t>
            </a:r>
          </a:p>
        </p:txBody>
      </p:sp>
    </p:spTree>
    <p:extLst>
      <p:ext uri="{BB962C8B-B14F-4D97-AF65-F5344CB8AC3E}">
        <p14:creationId xmlns:p14="http://schemas.microsoft.com/office/powerpoint/2010/main" val="2319558129"/>
      </p:ext>
    </p:extLst>
  </p:cSld>
  <p:clrMap bg1="lt1" tx1="dk1" bg2="lt2" tx2="dk2" accent1="accent1" accent2="accent2" accent3="accent3" accent4="accent4" accent5="accent5" accent6="accent6" hlink="hlink" folHlink="folHlink"/>
  <p:sldLayoutIdLst>
    <p:sldLayoutId id="2147483649" r:id="rId1"/>
    <p:sldLayoutId id="2147483659" r:id="rId2"/>
    <p:sldLayoutId id="2147483650" r:id="rId3"/>
    <p:sldLayoutId id="2147483651" r:id="rId4"/>
    <p:sldLayoutId id="2147483652" r:id="rId5"/>
    <p:sldLayoutId id="2147483654" r:id="rId6"/>
    <p:sldLayoutId id="2147483655" r:id="rId7"/>
    <p:sldLayoutId id="2147483656" r:id="rId8"/>
    <p:sldLayoutId id="2147483657" r:id="rId9"/>
    <p:sldLayoutId id="2147483658" r:id="rId10"/>
    <p:sldLayoutId id="2147483661" r:id="rId11"/>
  </p:sldLayoutIdLst>
  <p:txStyles>
    <p:titleStyle>
      <a:lvl1pPr algn="l" defTabSz="914400" rtl="0" eaLnBrk="1" latinLnBrk="0" hangingPunct="1">
        <a:lnSpc>
          <a:spcPct val="90000"/>
        </a:lnSpc>
        <a:spcBef>
          <a:spcPct val="0"/>
        </a:spcBef>
        <a:buNone/>
        <a:defRPr sz="4400" b="1" kern="1200">
          <a:solidFill>
            <a:schemeClr val="accent1"/>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Clr>
          <a:srgbClr val="C2113A"/>
        </a:buClr>
        <a:buFont typeface="Wingdings" panose="05000000000000000000" pitchFamily="2" charset="2"/>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SzPct val="75000"/>
        <a:buFont typeface="Wingdings" panose="05000000000000000000" pitchFamily="2" charset="2"/>
        <a:buChar char="ü"/>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0565" y="650487"/>
            <a:ext cx="10515600" cy="103861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05688"/>
            <a:ext cx="10515600" cy="41841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53887" y="627571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3D868-3A67-4FA7-810A-B403FE135157}" type="datetimeFigureOut">
              <a:rPr lang="en-US" smtClean="0"/>
              <a:t>3/28/2020</a:t>
            </a:fld>
            <a:endParaRPr lang="en-US"/>
          </a:p>
        </p:txBody>
      </p:sp>
      <p:sp>
        <p:nvSpPr>
          <p:cNvPr id="5" name="Footer Placeholder 4"/>
          <p:cNvSpPr>
            <a:spLocks noGrp="1"/>
          </p:cNvSpPr>
          <p:nvPr>
            <p:ph type="ftr" sz="quarter" idx="3"/>
          </p:nvPr>
        </p:nvSpPr>
        <p:spPr>
          <a:xfrm>
            <a:off x="4038600" y="627160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4913" y="626749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46D46B-32C1-454C-9DF8-AF26DB1E5136}" type="slidenum">
              <a:rPr lang="en-US" smtClean="0"/>
              <a:t>‹#›</a:t>
            </a:fld>
            <a:endParaRPr lang="en-US"/>
          </a:p>
        </p:txBody>
      </p:sp>
      <p:sp>
        <p:nvSpPr>
          <p:cNvPr id="9" name="Rectangle 8"/>
          <p:cNvSpPr/>
          <p:nvPr userDrawn="1"/>
        </p:nvSpPr>
        <p:spPr>
          <a:xfrm>
            <a:off x="0" y="0"/>
            <a:ext cx="5041900" cy="91440"/>
          </a:xfrm>
          <a:prstGeom prst="rect">
            <a:avLst/>
          </a:prstGeom>
          <a:solidFill>
            <a:srgbClr val="002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468"/>
              </a:solidFill>
            </a:endParaRPr>
          </a:p>
        </p:txBody>
      </p:sp>
      <p:sp>
        <p:nvSpPr>
          <p:cNvPr id="10" name="Rectangle 9"/>
          <p:cNvSpPr/>
          <p:nvPr userDrawn="1"/>
        </p:nvSpPr>
        <p:spPr>
          <a:xfrm>
            <a:off x="5150210" y="0"/>
            <a:ext cx="4572000"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9823863" y="1715"/>
            <a:ext cx="2377440" cy="91440"/>
          </a:xfrm>
          <a:prstGeom prst="rect">
            <a:avLst/>
          </a:prstGeom>
          <a:solidFill>
            <a:srgbClr val="C21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0" y="6660107"/>
            <a:ext cx="12216731" cy="1978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b="1" i="1" dirty="0">
                <a:latin typeface="Gill Sans MT" panose="020B0502020104020203" pitchFamily="34" charset="0"/>
              </a:rPr>
              <a:t>Transforming Comprehensive Healthcare in India    </a:t>
            </a:r>
          </a:p>
        </p:txBody>
      </p:sp>
    </p:spTree>
    <p:extLst>
      <p:ext uri="{BB962C8B-B14F-4D97-AF65-F5344CB8AC3E}">
        <p14:creationId xmlns:p14="http://schemas.microsoft.com/office/powerpoint/2010/main" val="126457507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xStyles>
    <p:titleStyle>
      <a:lvl1pPr algn="l" defTabSz="914400" rtl="0" eaLnBrk="1" latinLnBrk="0" hangingPunct="1">
        <a:lnSpc>
          <a:spcPct val="90000"/>
        </a:lnSpc>
        <a:spcBef>
          <a:spcPct val="0"/>
        </a:spcBef>
        <a:buNone/>
        <a:defRPr sz="4400" b="1" kern="1200">
          <a:solidFill>
            <a:schemeClr val="accent1"/>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Clr>
          <a:srgbClr val="C2113A"/>
        </a:buClr>
        <a:buFont typeface="Wingdings" panose="05000000000000000000" pitchFamily="2" charset="2"/>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SzPct val="75000"/>
        <a:buFont typeface="Wingdings" panose="05000000000000000000" pitchFamily="2" charset="2"/>
        <a:buChar char="ü"/>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jp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jpg"/><Relationship Id="rId9" Type="http://schemas.openxmlformats.org/officeDocument/2006/relationships/image" Target="../media/image2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9.jpg"/></Relationships>
</file>

<file path=ppt/slides/_rels/slide4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1.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s://www.mohfw.gov.in/pdf/coronvavirushelplinenumber.pdf" TargetMode="Externa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447" y="1577788"/>
            <a:ext cx="10183906" cy="2554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itle 3"/>
          <p:cNvSpPr>
            <a:spLocks noGrp="1"/>
          </p:cNvSpPr>
          <p:nvPr>
            <p:ph type="ctrTitle"/>
          </p:nvPr>
        </p:nvSpPr>
        <p:spPr>
          <a:xfrm>
            <a:off x="1354016" y="2428851"/>
            <a:ext cx="10014438" cy="2387600"/>
          </a:xfrm>
        </p:spPr>
        <p:txBody>
          <a:bodyPr>
            <a:noAutofit/>
          </a:bodyPr>
          <a:lstStyle/>
          <a:p>
            <a:r>
              <a:rPr lang="en-US" sz="4800" dirty="0"/>
              <a:t>COVID-19 </a:t>
            </a:r>
            <a:br>
              <a:rPr lang="en-US" sz="4800" dirty="0"/>
            </a:br>
            <a:r>
              <a:rPr lang="en-US" sz="4800" dirty="0"/>
              <a:t>Roles and responsibilities of CHOs</a:t>
            </a:r>
            <a:br>
              <a:rPr lang="en-US" sz="4800" dirty="0"/>
            </a:br>
            <a:br>
              <a:rPr lang="en-US" sz="4800" dirty="0"/>
            </a:br>
            <a:r>
              <a:rPr lang="en-US" sz="3200" b="0" dirty="0">
                <a:effectLst>
                  <a:outerShdw blurRad="38100" dist="38100" dir="2700000" algn="tl">
                    <a:srgbClr val="000000">
                      <a:alpha val="43137"/>
                    </a:srgbClr>
                  </a:outerShdw>
                </a:effectLst>
              </a:rPr>
              <a:t>Learning Resource Package for CHOs</a:t>
            </a:r>
          </a:p>
        </p:txBody>
      </p:sp>
    </p:spTree>
    <p:extLst>
      <p:ext uri="{BB962C8B-B14F-4D97-AF65-F5344CB8AC3E}">
        <p14:creationId xmlns:p14="http://schemas.microsoft.com/office/powerpoint/2010/main" val="463117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 y="414005"/>
            <a:ext cx="11987072" cy="666277"/>
          </a:xfrm>
        </p:spPr>
        <p:txBody>
          <a:bodyPr>
            <a:noAutofit/>
          </a:bodyPr>
          <a:lstStyle/>
          <a:p>
            <a:pPr algn="ctr"/>
            <a:r>
              <a:rPr lang="en-US" sz="3600" dirty="0"/>
              <a:t>How to wash hands with soap &amp; water?</a:t>
            </a:r>
          </a:p>
        </p:txBody>
      </p:sp>
      <p:pic>
        <p:nvPicPr>
          <p:cNvPr id="4" name="Content Placeholder 3"/>
          <p:cNvPicPr>
            <a:picLocks noGrp="1" noChangeAspect="1"/>
          </p:cNvPicPr>
          <p:nvPr>
            <p:ph idx="1"/>
          </p:nvPr>
        </p:nvPicPr>
        <p:blipFill>
          <a:blip r:embed="rId2"/>
          <a:stretch>
            <a:fillRect/>
          </a:stretch>
        </p:blipFill>
        <p:spPr>
          <a:xfrm>
            <a:off x="5746429" y="1694722"/>
            <a:ext cx="6219825" cy="1590675"/>
          </a:xfrm>
          <a:prstGeom prst="rect">
            <a:avLst/>
          </a:prstGeom>
        </p:spPr>
      </p:pic>
      <p:pic>
        <p:nvPicPr>
          <p:cNvPr id="5" name="Picture 4"/>
          <p:cNvPicPr>
            <a:picLocks noChangeAspect="1"/>
          </p:cNvPicPr>
          <p:nvPr/>
        </p:nvPicPr>
        <p:blipFill>
          <a:blip r:embed="rId3"/>
          <a:stretch>
            <a:fillRect/>
          </a:stretch>
        </p:blipFill>
        <p:spPr>
          <a:xfrm>
            <a:off x="5767247" y="3293166"/>
            <a:ext cx="6248400" cy="1428750"/>
          </a:xfrm>
          <a:prstGeom prst="rect">
            <a:avLst/>
          </a:prstGeom>
        </p:spPr>
      </p:pic>
      <p:pic>
        <p:nvPicPr>
          <p:cNvPr id="6" name="Picture 5"/>
          <p:cNvPicPr>
            <a:picLocks noChangeAspect="1"/>
          </p:cNvPicPr>
          <p:nvPr/>
        </p:nvPicPr>
        <p:blipFill>
          <a:blip r:embed="rId4"/>
          <a:stretch>
            <a:fillRect/>
          </a:stretch>
        </p:blipFill>
        <p:spPr>
          <a:xfrm>
            <a:off x="5746428" y="4884430"/>
            <a:ext cx="6219825" cy="1352550"/>
          </a:xfrm>
          <a:prstGeom prst="rect">
            <a:avLst/>
          </a:prstGeom>
        </p:spPr>
      </p:pic>
      <p:sp>
        <p:nvSpPr>
          <p:cNvPr id="10" name="TextBox 9"/>
          <p:cNvSpPr txBox="1"/>
          <p:nvPr/>
        </p:nvSpPr>
        <p:spPr>
          <a:xfrm>
            <a:off x="400096" y="2490060"/>
            <a:ext cx="4808008" cy="224676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Gill Sans MT" panose="020B0502020104020203" pitchFamily="34" charset="0"/>
              </a:rPr>
              <a:t>Wash hands with soap and  running water when visibly dirty or contaminated </a:t>
            </a:r>
          </a:p>
          <a:p>
            <a:pPr marL="285750" indent="-285750">
              <a:buFont typeface="Arial" panose="020B0604020202020204" pitchFamily="34" charset="0"/>
              <a:buChar char="•"/>
            </a:pPr>
            <a:r>
              <a:rPr lang="en-US" sz="2800" dirty="0">
                <a:latin typeface="Gill Sans MT" panose="020B0502020104020203" pitchFamily="34" charset="0"/>
              </a:rPr>
              <a:t>Wash hands for 40–60 seconds!</a:t>
            </a:r>
          </a:p>
        </p:txBody>
      </p:sp>
      <p:sp>
        <p:nvSpPr>
          <p:cNvPr id="11" name="TextBox 10"/>
          <p:cNvSpPr txBox="1"/>
          <p:nvPr/>
        </p:nvSpPr>
        <p:spPr>
          <a:xfrm>
            <a:off x="5767247" y="1125052"/>
            <a:ext cx="6199007" cy="480131"/>
          </a:xfrm>
          <a:prstGeom prst="rect">
            <a:avLst/>
          </a:prstGeom>
          <a:noFill/>
        </p:spPr>
        <p:txBody>
          <a:bodyPr wrap="square" rtlCol="0">
            <a:spAutoFit/>
          </a:bodyPr>
          <a:lstStyle/>
          <a:p>
            <a:pPr algn="ctr">
              <a:lnSpc>
                <a:spcPct val="90000"/>
              </a:lnSpc>
              <a:spcBef>
                <a:spcPct val="0"/>
              </a:spcBef>
            </a:pPr>
            <a:r>
              <a:rPr lang="en-US" sz="2800" b="1" dirty="0">
                <a:solidFill>
                  <a:schemeClr val="accent1"/>
                </a:solidFill>
                <a:latin typeface="Gill Sans MT" panose="020B0502020104020203" pitchFamily="34" charset="0"/>
                <a:ea typeface="+mj-ea"/>
                <a:cs typeface="+mj-cs"/>
              </a:rPr>
              <a:t>Steps of Hand Washing</a:t>
            </a:r>
          </a:p>
        </p:txBody>
      </p:sp>
    </p:spTree>
    <p:extLst>
      <p:ext uri="{BB962C8B-B14F-4D97-AF65-F5344CB8AC3E}">
        <p14:creationId xmlns:p14="http://schemas.microsoft.com/office/powerpoint/2010/main" val="3561396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10414" b="13445"/>
          <a:stretch/>
        </p:blipFill>
        <p:spPr>
          <a:xfrm>
            <a:off x="3988904" y="1120799"/>
            <a:ext cx="8203096" cy="5372101"/>
          </a:xfrm>
          <a:prstGeom prst="rect">
            <a:avLst/>
          </a:prstGeom>
        </p:spPr>
      </p:pic>
      <p:sp>
        <p:nvSpPr>
          <p:cNvPr id="14" name="Title 1"/>
          <p:cNvSpPr>
            <a:spLocks noGrp="1"/>
          </p:cNvSpPr>
          <p:nvPr>
            <p:ph type="title"/>
          </p:nvPr>
        </p:nvSpPr>
        <p:spPr>
          <a:xfrm>
            <a:off x="0" y="202437"/>
            <a:ext cx="11987072" cy="666277"/>
          </a:xfrm>
        </p:spPr>
        <p:txBody>
          <a:bodyPr>
            <a:noAutofit/>
          </a:bodyPr>
          <a:lstStyle/>
          <a:p>
            <a:pPr algn="ctr"/>
            <a:r>
              <a:rPr lang="en-US" sz="3600" dirty="0"/>
              <a:t>How to use alcohol based Hand Rub? </a:t>
            </a:r>
          </a:p>
        </p:txBody>
      </p:sp>
      <p:sp>
        <p:nvSpPr>
          <p:cNvPr id="2" name="Rectangle 1">
            <a:extLst>
              <a:ext uri="{FF2B5EF4-FFF2-40B4-BE49-F238E27FC236}">
                <a16:creationId xmlns:a16="http://schemas.microsoft.com/office/drawing/2014/main" id="{A9ABDC7A-44EB-44B4-9C7D-170C32FCC9CA}"/>
              </a:ext>
            </a:extLst>
          </p:cNvPr>
          <p:cNvSpPr/>
          <p:nvPr/>
        </p:nvSpPr>
        <p:spPr>
          <a:xfrm>
            <a:off x="185530" y="1984126"/>
            <a:ext cx="3551582" cy="2677656"/>
          </a:xfrm>
          <a:prstGeom prst="rect">
            <a:avLst/>
          </a:prstGeom>
        </p:spPr>
        <p:txBody>
          <a:bodyPr wrap="square">
            <a:spAutoFit/>
          </a:bodyPr>
          <a:lstStyle/>
          <a:p>
            <a:pPr marL="285750" indent="-285750">
              <a:buFont typeface="Arial" panose="020B0604020202020204" pitchFamily="34" charset="0"/>
              <a:buChar char="•"/>
            </a:pPr>
            <a:r>
              <a:rPr lang="en-US" sz="2800" dirty="0">
                <a:latin typeface="Gill Sans MT" panose="020B0502020104020203" pitchFamily="34" charset="0"/>
              </a:rPr>
              <a:t>An alcohol-based hand rub product is preferable, if hands are not visibly soiled</a:t>
            </a:r>
          </a:p>
          <a:p>
            <a:pPr marL="742950" lvl="1" indent="-285750">
              <a:buFont typeface="Arial" panose="020B0604020202020204" pitchFamily="34" charset="0"/>
              <a:buChar char="•"/>
            </a:pPr>
            <a:r>
              <a:rPr lang="en-US" sz="2800" b="1" dirty="0">
                <a:latin typeface="Gill Sans MT" panose="020B0502020104020203" pitchFamily="34" charset="0"/>
              </a:rPr>
              <a:t>Rub hands for 20–30 seconds!</a:t>
            </a:r>
          </a:p>
        </p:txBody>
      </p:sp>
    </p:spTree>
    <p:extLst>
      <p:ext uri="{BB962C8B-B14F-4D97-AF65-F5344CB8AC3E}">
        <p14:creationId xmlns:p14="http://schemas.microsoft.com/office/powerpoint/2010/main" val="144699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631" y="298097"/>
            <a:ext cx="10703170" cy="953588"/>
          </a:xfrm>
        </p:spPr>
        <p:txBody>
          <a:bodyPr>
            <a:normAutofit fontScale="90000"/>
          </a:bodyPr>
          <a:lstStyle/>
          <a:p>
            <a:pPr algn="ctr"/>
            <a:r>
              <a:rPr lang="en-US" sz="4000" dirty="0"/>
              <a:t>II. Personal Protective Equipment for COVID -19 </a:t>
            </a:r>
          </a:p>
        </p:txBody>
      </p:sp>
      <p:pic>
        <p:nvPicPr>
          <p:cNvPr id="5" name="Google Shape;328;p38"/>
          <p:cNvPicPr preferRelativeResize="0">
            <a:picLocks/>
          </p:cNvPicPr>
          <p:nvPr/>
        </p:nvPicPr>
        <p:blipFill rotWithShape="1">
          <a:blip r:embed="rId2">
            <a:alphaModFix/>
          </a:blip>
          <a:srcRect/>
          <a:stretch/>
        </p:blipFill>
        <p:spPr>
          <a:xfrm>
            <a:off x="8023375" y="4506162"/>
            <a:ext cx="1777953" cy="1175084"/>
          </a:xfrm>
          <a:prstGeom prst="rect">
            <a:avLst/>
          </a:prstGeom>
          <a:noFill/>
          <a:ln w="19050" cap="flat" cmpd="sng">
            <a:solidFill>
              <a:schemeClr val="dk1"/>
            </a:solidFill>
            <a:prstDash val="solid"/>
            <a:miter lim="800000"/>
            <a:headEnd type="none" w="sm" len="sm"/>
            <a:tailEnd type="none" w="sm" len="sm"/>
          </a:ln>
        </p:spPr>
      </p:pic>
      <p:sp>
        <p:nvSpPr>
          <p:cNvPr id="7" name="Google Shape;329;p38"/>
          <p:cNvSpPr txBox="1"/>
          <p:nvPr/>
        </p:nvSpPr>
        <p:spPr>
          <a:xfrm>
            <a:off x="7954597" y="4022162"/>
            <a:ext cx="1777952"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800"/>
              <a:buFont typeface="Noto Sans Symbols"/>
              <a:buNone/>
            </a:pPr>
            <a:r>
              <a:rPr lang="en-US" sz="1800" b="1">
                <a:solidFill>
                  <a:schemeClr val="dk1"/>
                </a:solidFill>
                <a:latin typeface="Gill Sans MT" panose="020B0502020104020203" pitchFamily="34" charset="0"/>
                <a:ea typeface="Arial"/>
                <a:cs typeface="Arial"/>
                <a:sym typeface="Arial"/>
              </a:rPr>
              <a:t>Head cover</a:t>
            </a:r>
            <a:endParaRPr>
              <a:latin typeface="Gill Sans MT" panose="020B0502020104020203" pitchFamily="34" charset="0"/>
            </a:endParaRPr>
          </a:p>
        </p:txBody>
      </p:sp>
      <p:sp>
        <p:nvSpPr>
          <p:cNvPr id="8" name="Google Shape;330;p38"/>
          <p:cNvSpPr txBox="1"/>
          <p:nvPr/>
        </p:nvSpPr>
        <p:spPr>
          <a:xfrm>
            <a:off x="8023374" y="5681246"/>
            <a:ext cx="1631650" cy="3385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600"/>
              <a:buFont typeface="Noto Sans Symbols"/>
              <a:buNone/>
            </a:pPr>
            <a:r>
              <a:rPr lang="en-US" sz="1600" b="1">
                <a:solidFill>
                  <a:schemeClr val="dk1"/>
                </a:solidFill>
                <a:latin typeface="Gill Sans MT" panose="020B0502020104020203" pitchFamily="34" charset="0"/>
                <a:ea typeface="Arial"/>
                <a:cs typeface="Arial"/>
                <a:sym typeface="Arial"/>
              </a:rPr>
              <a:t>Head + hair</a:t>
            </a:r>
            <a:endParaRPr>
              <a:latin typeface="Gill Sans MT" panose="020B0502020104020203" pitchFamily="34" charset="0"/>
            </a:endParaRPr>
          </a:p>
        </p:txBody>
      </p:sp>
      <p:pic>
        <p:nvPicPr>
          <p:cNvPr id="9" name="Google Shape;331;p38"/>
          <p:cNvPicPr preferRelativeResize="0"/>
          <p:nvPr/>
        </p:nvPicPr>
        <p:blipFill rotWithShape="1">
          <a:blip r:embed="rId3">
            <a:alphaModFix/>
          </a:blip>
          <a:srcRect/>
          <a:stretch/>
        </p:blipFill>
        <p:spPr>
          <a:xfrm>
            <a:off x="8536532" y="1933491"/>
            <a:ext cx="1473578" cy="1146679"/>
          </a:xfrm>
          <a:prstGeom prst="rect">
            <a:avLst/>
          </a:prstGeom>
          <a:noFill/>
          <a:ln w="25400" cap="flat" cmpd="sng">
            <a:solidFill>
              <a:schemeClr val="dk1"/>
            </a:solidFill>
            <a:prstDash val="solid"/>
            <a:miter lim="800000"/>
            <a:headEnd type="none" w="sm" len="sm"/>
            <a:tailEnd type="none" w="sm" len="sm"/>
          </a:ln>
        </p:spPr>
      </p:pic>
      <p:sp>
        <p:nvSpPr>
          <p:cNvPr id="10" name="Google Shape;332;p38"/>
          <p:cNvSpPr txBox="1"/>
          <p:nvPr/>
        </p:nvSpPr>
        <p:spPr>
          <a:xfrm>
            <a:off x="8170973" y="1421286"/>
            <a:ext cx="1784350"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800"/>
              <a:buFont typeface="Noto Sans Symbols"/>
              <a:buNone/>
            </a:pPr>
            <a:r>
              <a:rPr lang="en-US" sz="1800" b="1">
                <a:solidFill>
                  <a:schemeClr val="dk1"/>
                </a:solidFill>
                <a:latin typeface="Gill Sans MT" panose="020B0502020104020203" pitchFamily="34" charset="0"/>
                <a:ea typeface="Arial"/>
                <a:cs typeface="Arial"/>
                <a:sym typeface="Arial"/>
              </a:rPr>
              <a:t>Goggle</a:t>
            </a:r>
            <a:endParaRPr>
              <a:latin typeface="Gill Sans MT" panose="020B0502020104020203" pitchFamily="34" charset="0"/>
            </a:endParaRPr>
          </a:p>
        </p:txBody>
      </p:sp>
      <p:sp>
        <p:nvSpPr>
          <p:cNvPr id="11" name="Google Shape;333;p38"/>
          <p:cNvSpPr txBox="1"/>
          <p:nvPr/>
        </p:nvSpPr>
        <p:spPr>
          <a:xfrm>
            <a:off x="8287855" y="3098084"/>
            <a:ext cx="1784350" cy="3385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600"/>
              <a:buFont typeface="Noto Sans Symbols"/>
              <a:buNone/>
            </a:pPr>
            <a:r>
              <a:rPr lang="en-US" sz="1600" b="1">
                <a:solidFill>
                  <a:schemeClr val="dk1"/>
                </a:solidFill>
                <a:latin typeface="Gill Sans MT" panose="020B0502020104020203" pitchFamily="34" charset="0"/>
                <a:ea typeface="Arial"/>
                <a:cs typeface="Arial"/>
                <a:sym typeface="Arial"/>
              </a:rPr>
              <a:t>Eyes</a:t>
            </a:r>
            <a:endParaRPr>
              <a:latin typeface="Gill Sans MT" panose="020B0502020104020203" pitchFamily="34" charset="0"/>
            </a:endParaRPr>
          </a:p>
        </p:txBody>
      </p:sp>
      <p:pic>
        <p:nvPicPr>
          <p:cNvPr id="12" name="Google Shape;334;p38"/>
          <p:cNvPicPr preferRelativeResize="0"/>
          <p:nvPr/>
        </p:nvPicPr>
        <p:blipFill rotWithShape="1">
          <a:blip r:embed="rId4">
            <a:alphaModFix/>
          </a:blip>
          <a:srcRect/>
          <a:stretch/>
        </p:blipFill>
        <p:spPr>
          <a:xfrm>
            <a:off x="2388054" y="1892754"/>
            <a:ext cx="1401354" cy="1146679"/>
          </a:xfrm>
          <a:prstGeom prst="rect">
            <a:avLst/>
          </a:prstGeom>
          <a:noFill/>
          <a:ln w="38100" cap="flat" cmpd="sng">
            <a:solidFill>
              <a:schemeClr val="dk1"/>
            </a:solidFill>
            <a:prstDash val="solid"/>
            <a:miter lim="800000"/>
            <a:headEnd type="none" w="sm" len="sm"/>
            <a:tailEnd type="none" w="sm" len="sm"/>
          </a:ln>
        </p:spPr>
      </p:pic>
      <p:pic>
        <p:nvPicPr>
          <p:cNvPr id="13" name="Google Shape;335;p38"/>
          <p:cNvPicPr preferRelativeResize="0"/>
          <p:nvPr/>
        </p:nvPicPr>
        <p:blipFill rotWithShape="1">
          <a:blip r:embed="rId5">
            <a:alphaModFix/>
          </a:blip>
          <a:srcRect/>
          <a:stretch/>
        </p:blipFill>
        <p:spPr>
          <a:xfrm>
            <a:off x="6454776" y="1856829"/>
            <a:ext cx="1253520" cy="1154293"/>
          </a:xfrm>
          <a:prstGeom prst="rect">
            <a:avLst/>
          </a:prstGeom>
          <a:noFill/>
          <a:ln w="28575" cap="flat" cmpd="sng">
            <a:solidFill>
              <a:schemeClr val="dk1"/>
            </a:solidFill>
            <a:prstDash val="solid"/>
            <a:miter lim="800000"/>
            <a:headEnd type="none" w="sm" len="sm"/>
            <a:tailEnd type="none" w="sm" len="sm"/>
          </a:ln>
        </p:spPr>
      </p:pic>
      <p:pic>
        <p:nvPicPr>
          <p:cNvPr id="14" name="Google Shape;336;p38"/>
          <p:cNvPicPr preferRelativeResize="0"/>
          <p:nvPr/>
        </p:nvPicPr>
        <p:blipFill rotWithShape="1">
          <a:blip r:embed="rId6">
            <a:alphaModFix/>
          </a:blip>
          <a:srcRect/>
          <a:stretch/>
        </p:blipFill>
        <p:spPr>
          <a:xfrm>
            <a:off x="2239476" y="4408547"/>
            <a:ext cx="1066999" cy="1729900"/>
          </a:xfrm>
          <a:prstGeom prst="rect">
            <a:avLst/>
          </a:prstGeom>
          <a:noFill/>
          <a:ln w="25400" cap="flat" cmpd="sng">
            <a:solidFill>
              <a:schemeClr val="dk1"/>
            </a:solidFill>
            <a:prstDash val="solid"/>
            <a:miter lim="800000"/>
            <a:headEnd type="none" w="sm" len="sm"/>
            <a:tailEnd type="none" w="sm" len="sm"/>
          </a:ln>
        </p:spPr>
      </p:pic>
      <p:pic>
        <p:nvPicPr>
          <p:cNvPr id="15" name="Google Shape;337;p38"/>
          <p:cNvPicPr preferRelativeResize="0"/>
          <p:nvPr/>
        </p:nvPicPr>
        <p:blipFill rotWithShape="1">
          <a:blip r:embed="rId7">
            <a:alphaModFix/>
          </a:blip>
          <a:srcRect/>
          <a:stretch/>
        </p:blipFill>
        <p:spPr>
          <a:xfrm>
            <a:off x="3927855" y="4432832"/>
            <a:ext cx="1424633" cy="1424633"/>
          </a:xfrm>
          <a:prstGeom prst="rect">
            <a:avLst/>
          </a:prstGeom>
          <a:noFill/>
          <a:ln w="25400" cap="flat" cmpd="sng">
            <a:solidFill>
              <a:schemeClr val="dk1"/>
            </a:solidFill>
            <a:prstDash val="solid"/>
            <a:miter lim="800000"/>
            <a:headEnd type="none" w="sm" len="sm"/>
            <a:tailEnd type="none" w="sm" len="sm"/>
          </a:ln>
        </p:spPr>
      </p:pic>
      <p:pic>
        <p:nvPicPr>
          <p:cNvPr id="16" name="Google Shape;338;p38"/>
          <p:cNvPicPr preferRelativeResize="0"/>
          <p:nvPr/>
        </p:nvPicPr>
        <p:blipFill rotWithShape="1">
          <a:blip r:embed="rId8">
            <a:alphaModFix/>
          </a:blip>
          <a:srcRect/>
          <a:stretch/>
        </p:blipFill>
        <p:spPr>
          <a:xfrm>
            <a:off x="6096001" y="4432831"/>
            <a:ext cx="1401355" cy="1380828"/>
          </a:xfrm>
          <a:prstGeom prst="rect">
            <a:avLst/>
          </a:prstGeom>
          <a:noFill/>
          <a:ln w="28575" cap="flat" cmpd="sng">
            <a:solidFill>
              <a:schemeClr val="dk1"/>
            </a:solidFill>
            <a:prstDash val="solid"/>
            <a:miter lim="800000"/>
            <a:headEnd type="none" w="sm" len="sm"/>
            <a:tailEnd type="none" w="sm" len="sm"/>
          </a:ln>
        </p:spPr>
      </p:pic>
      <p:sp>
        <p:nvSpPr>
          <p:cNvPr id="17" name="Google Shape;339;p38"/>
          <p:cNvSpPr txBox="1"/>
          <p:nvPr/>
        </p:nvSpPr>
        <p:spPr>
          <a:xfrm>
            <a:off x="2060372" y="3154077"/>
            <a:ext cx="1871663" cy="3385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600"/>
              <a:buFont typeface="Noto Sans Symbols"/>
              <a:buNone/>
            </a:pPr>
            <a:r>
              <a:rPr lang="en-US" sz="1600" b="1">
                <a:solidFill>
                  <a:schemeClr val="dk1"/>
                </a:solidFill>
                <a:latin typeface="Gill Sans MT" panose="020B0502020104020203" pitchFamily="34" charset="0"/>
                <a:ea typeface="Arial"/>
                <a:cs typeface="Arial"/>
                <a:sym typeface="Arial"/>
              </a:rPr>
              <a:t>Nose + mouth</a:t>
            </a:r>
            <a:endParaRPr>
              <a:latin typeface="Gill Sans MT" panose="020B0502020104020203" pitchFamily="34" charset="0"/>
            </a:endParaRPr>
          </a:p>
        </p:txBody>
      </p:sp>
      <p:sp>
        <p:nvSpPr>
          <p:cNvPr id="18" name="Google Shape;340;p38"/>
          <p:cNvSpPr txBox="1"/>
          <p:nvPr/>
        </p:nvSpPr>
        <p:spPr>
          <a:xfrm>
            <a:off x="2133601" y="1362433"/>
            <a:ext cx="178117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800"/>
              <a:buFont typeface="Noto Sans Symbols"/>
              <a:buNone/>
            </a:pPr>
            <a:r>
              <a:rPr lang="en-US" sz="1800" b="1">
                <a:solidFill>
                  <a:schemeClr val="dk1"/>
                </a:solidFill>
                <a:latin typeface="Gill Sans MT" panose="020B0502020104020203" pitchFamily="34" charset="0"/>
                <a:ea typeface="Arial"/>
                <a:cs typeface="Arial"/>
                <a:sym typeface="Arial"/>
              </a:rPr>
              <a:t>Face Mask</a:t>
            </a:r>
            <a:endParaRPr>
              <a:latin typeface="Gill Sans MT" panose="020B0502020104020203" pitchFamily="34" charset="0"/>
            </a:endParaRPr>
          </a:p>
        </p:txBody>
      </p:sp>
      <p:sp>
        <p:nvSpPr>
          <p:cNvPr id="19" name="Google Shape;341;p38"/>
          <p:cNvSpPr/>
          <p:nvPr/>
        </p:nvSpPr>
        <p:spPr>
          <a:xfrm>
            <a:off x="6390233" y="1384514"/>
            <a:ext cx="1441420"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800"/>
              <a:buFont typeface="Noto Sans Symbols"/>
              <a:buNone/>
            </a:pPr>
            <a:r>
              <a:rPr lang="en-US" sz="1800" b="1">
                <a:solidFill>
                  <a:schemeClr val="dk1"/>
                </a:solidFill>
                <a:latin typeface="Gill Sans MT" panose="020B0502020104020203" pitchFamily="34" charset="0"/>
                <a:ea typeface="Arial"/>
                <a:cs typeface="Arial"/>
                <a:sym typeface="Arial"/>
              </a:rPr>
              <a:t>Face shield</a:t>
            </a:r>
            <a:endParaRPr>
              <a:latin typeface="Gill Sans MT" panose="020B0502020104020203" pitchFamily="34" charset="0"/>
            </a:endParaRPr>
          </a:p>
        </p:txBody>
      </p:sp>
      <p:sp>
        <p:nvSpPr>
          <p:cNvPr id="20" name="Google Shape;342;p38"/>
          <p:cNvSpPr txBox="1"/>
          <p:nvPr/>
        </p:nvSpPr>
        <p:spPr>
          <a:xfrm>
            <a:off x="5957888" y="3096125"/>
            <a:ext cx="2576512" cy="3385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600"/>
              <a:buFont typeface="Noto Sans Symbols"/>
              <a:buNone/>
            </a:pPr>
            <a:r>
              <a:rPr lang="en-US" sz="1600" b="1">
                <a:solidFill>
                  <a:schemeClr val="dk1"/>
                </a:solidFill>
                <a:latin typeface="Gill Sans MT" panose="020B0502020104020203" pitchFamily="34" charset="0"/>
                <a:ea typeface="Arial"/>
                <a:cs typeface="Arial"/>
                <a:sym typeface="Arial"/>
              </a:rPr>
              <a:t>Eyes + nose + mouth</a:t>
            </a:r>
            <a:endParaRPr>
              <a:latin typeface="Gill Sans MT" panose="020B0502020104020203" pitchFamily="34" charset="0"/>
            </a:endParaRPr>
          </a:p>
        </p:txBody>
      </p:sp>
      <p:sp>
        <p:nvSpPr>
          <p:cNvPr id="21" name="Google Shape;343;p38"/>
          <p:cNvSpPr txBox="1"/>
          <p:nvPr/>
        </p:nvSpPr>
        <p:spPr>
          <a:xfrm>
            <a:off x="5960859" y="3980235"/>
            <a:ext cx="1671637"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800"/>
              <a:buFont typeface="Noto Sans Symbols"/>
              <a:buNone/>
            </a:pPr>
            <a:r>
              <a:rPr lang="en-US" sz="1800" b="1">
                <a:solidFill>
                  <a:schemeClr val="dk1"/>
                </a:solidFill>
                <a:latin typeface="Gill Sans MT" panose="020B0502020104020203" pitchFamily="34" charset="0"/>
                <a:ea typeface="Arial"/>
                <a:cs typeface="Arial"/>
                <a:sym typeface="Arial"/>
              </a:rPr>
              <a:t>Gloves</a:t>
            </a:r>
            <a:endParaRPr>
              <a:latin typeface="Gill Sans MT" panose="020B0502020104020203" pitchFamily="34" charset="0"/>
            </a:endParaRPr>
          </a:p>
        </p:txBody>
      </p:sp>
      <p:sp>
        <p:nvSpPr>
          <p:cNvPr id="22" name="Google Shape;344;p38"/>
          <p:cNvSpPr txBox="1"/>
          <p:nvPr/>
        </p:nvSpPr>
        <p:spPr>
          <a:xfrm>
            <a:off x="5979033" y="5840218"/>
            <a:ext cx="1671637" cy="3385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600"/>
              <a:buFont typeface="Noto Sans Symbols"/>
              <a:buNone/>
            </a:pPr>
            <a:r>
              <a:rPr lang="en-US" sz="1600" b="1">
                <a:solidFill>
                  <a:schemeClr val="dk1"/>
                </a:solidFill>
                <a:latin typeface="Gill Sans MT" panose="020B0502020104020203" pitchFamily="34" charset="0"/>
                <a:ea typeface="Arial"/>
                <a:cs typeface="Arial"/>
                <a:sym typeface="Arial"/>
              </a:rPr>
              <a:t>Hands</a:t>
            </a:r>
            <a:endParaRPr>
              <a:latin typeface="Gill Sans MT" panose="020B0502020104020203" pitchFamily="34" charset="0"/>
            </a:endParaRPr>
          </a:p>
        </p:txBody>
      </p:sp>
      <p:sp>
        <p:nvSpPr>
          <p:cNvPr id="23" name="Google Shape;345;p38"/>
          <p:cNvSpPr txBox="1"/>
          <p:nvPr/>
        </p:nvSpPr>
        <p:spPr>
          <a:xfrm>
            <a:off x="3811967" y="4006806"/>
            <a:ext cx="15589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800"/>
              <a:buFont typeface="Noto Sans Symbols"/>
              <a:buNone/>
            </a:pPr>
            <a:r>
              <a:rPr lang="en-US" sz="1800" b="1">
                <a:solidFill>
                  <a:schemeClr val="dk1"/>
                </a:solidFill>
                <a:latin typeface="Gill Sans MT" panose="020B0502020104020203" pitchFamily="34" charset="0"/>
                <a:ea typeface="Arial"/>
                <a:cs typeface="Arial"/>
                <a:sym typeface="Arial"/>
              </a:rPr>
              <a:t>Apron</a:t>
            </a:r>
            <a:endParaRPr>
              <a:latin typeface="Gill Sans MT" panose="020B0502020104020203" pitchFamily="34" charset="0"/>
            </a:endParaRPr>
          </a:p>
        </p:txBody>
      </p:sp>
      <p:sp>
        <p:nvSpPr>
          <p:cNvPr id="24" name="Google Shape;346;p38"/>
          <p:cNvSpPr txBox="1"/>
          <p:nvPr/>
        </p:nvSpPr>
        <p:spPr>
          <a:xfrm>
            <a:off x="3792916" y="5909846"/>
            <a:ext cx="1597025" cy="3385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600"/>
              <a:buFont typeface="Noto Sans Symbols"/>
              <a:buNone/>
            </a:pPr>
            <a:r>
              <a:rPr lang="en-US" sz="1600" b="1">
                <a:solidFill>
                  <a:schemeClr val="dk1"/>
                </a:solidFill>
                <a:latin typeface="Gill Sans MT" panose="020B0502020104020203" pitchFamily="34" charset="0"/>
                <a:ea typeface="Arial"/>
                <a:cs typeface="Arial"/>
                <a:sym typeface="Arial"/>
              </a:rPr>
              <a:t>Body</a:t>
            </a:r>
            <a:endParaRPr>
              <a:latin typeface="Gill Sans MT" panose="020B0502020104020203" pitchFamily="34" charset="0"/>
            </a:endParaRPr>
          </a:p>
        </p:txBody>
      </p:sp>
      <p:sp>
        <p:nvSpPr>
          <p:cNvPr id="25" name="Google Shape;347;p38"/>
          <p:cNvSpPr txBox="1"/>
          <p:nvPr/>
        </p:nvSpPr>
        <p:spPr>
          <a:xfrm>
            <a:off x="2165755" y="3966585"/>
            <a:ext cx="1214437"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800"/>
              <a:buFont typeface="Noto Sans Symbols"/>
              <a:buNone/>
            </a:pPr>
            <a:r>
              <a:rPr lang="en-US" sz="1800" b="1">
                <a:solidFill>
                  <a:schemeClr val="dk1"/>
                </a:solidFill>
                <a:latin typeface="Gill Sans MT" panose="020B0502020104020203" pitchFamily="34" charset="0"/>
                <a:ea typeface="Arial"/>
                <a:cs typeface="Arial"/>
                <a:sym typeface="Arial"/>
              </a:rPr>
              <a:t>Gown</a:t>
            </a:r>
            <a:endParaRPr>
              <a:latin typeface="Gill Sans MT" panose="020B0502020104020203" pitchFamily="34" charset="0"/>
            </a:endParaRPr>
          </a:p>
        </p:txBody>
      </p:sp>
      <p:sp>
        <p:nvSpPr>
          <p:cNvPr id="26" name="Google Shape;348;p38"/>
          <p:cNvSpPr txBox="1"/>
          <p:nvPr/>
        </p:nvSpPr>
        <p:spPr>
          <a:xfrm>
            <a:off x="2178456" y="6138446"/>
            <a:ext cx="1189037" cy="3385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600"/>
              <a:buFont typeface="Noto Sans Symbols"/>
              <a:buNone/>
            </a:pPr>
            <a:r>
              <a:rPr lang="en-US" sz="1600" b="1">
                <a:solidFill>
                  <a:schemeClr val="dk1"/>
                </a:solidFill>
                <a:latin typeface="Gill Sans MT" panose="020B0502020104020203" pitchFamily="34" charset="0"/>
                <a:ea typeface="Arial"/>
                <a:cs typeface="Arial"/>
                <a:sym typeface="Arial"/>
              </a:rPr>
              <a:t>Body</a:t>
            </a:r>
            <a:endParaRPr>
              <a:latin typeface="Gill Sans MT" panose="020B0502020104020203" pitchFamily="34" charset="0"/>
            </a:endParaRPr>
          </a:p>
        </p:txBody>
      </p:sp>
      <p:pic>
        <p:nvPicPr>
          <p:cNvPr id="27" name="Google Shape;349;p38" descr="Image result for n95 mask"/>
          <p:cNvPicPr preferRelativeResize="0"/>
          <p:nvPr/>
        </p:nvPicPr>
        <p:blipFill rotWithShape="1">
          <a:blip r:embed="rId9">
            <a:alphaModFix/>
          </a:blip>
          <a:srcRect/>
          <a:stretch/>
        </p:blipFill>
        <p:spPr>
          <a:xfrm>
            <a:off x="4601858" y="1894832"/>
            <a:ext cx="1251743" cy="1239975"/>
          </a:xfrm>
          <a:prstGeom prst="rect">
            <a:avLst/>
          </a:prstGeom>
          <a:noFill/>
          <a:ln>
            <a:noFill/>
          </a:ln>
        </p:spPr>
      </p:pic>
      <p:sp>
        <p:nvSpPr>
          <p:cNvPr id="28" name="Google Shape;350;p38"/>
          <p:cNvSpPr/>
          <p:nvPr/>
        </p:nvSpPr>
        <p:spPr>
          <a:xfrm>
            <a:off x="4552708" y="1393842"/>
            <a:ext cx="1249061"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800"/>
              <a:buFont typeface="Noto Sans Symbols"/>
              <a:buNone/>
            </a:pPr>
            <a:r>
              <a:rPr lang="en-US" sz="1800" b="1">
                <a:solidFill>
                  <a:schemeClr val="dk1"/>
                </a:solidFill>
                <a:latin typeface="Gill Sans MT" panose="020B0502020104020203" pitchFamily="34" charset="0"/>
                <a:ea typeface="Arial"/>
                <a:cs typeface="Arial"/>
                <a:sym typeface="Arial"/>
              </a:rPr>
              <a:t>N95 Mask</a:t>
            </a:r>
            <a:endParaRPr>
              <a:latin typeface="Gill Sans MT" panose="020B0502020104020203" pitchFamily="34" charset="0"/>
            </a:endParaRPr>
          </a:p>
        </p:txBody>
      </p:sp>
      <p:sp>
        <p:nvSpPr>
          <p:cNvPr id="29" name="Google Shape;351;p38"/>
          <p:cNvSpPr txBox="1"/>
          <p:nvPr/>
        </p:nvSpPr>
        <p:spPr>
          <a:xfrm>
            <a:off x="4192329" y="3125337"/>
            <a:ext cx="1871663" cy="3385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600"/>
              <a:buFont typeface="Noto Sans Symbols"/>
              <a:buNone/>
            </a:pPr>
            <a:r>
              <a:rPr lang="en-US" sz="1600" b="1">
                <a:solidFill>
                  <a:schemeClr val="dk1"/>
                </a:solidFill>
                <a:latin typeface="Gill Sans MT" panose="020B0502020104020203" pitchFamily="34" charset="0"/>
                <a:ea typeface="Arial"/>
                <a:cs typeface="Arial"/>
                <a:sym typeface="Arial"/>
              </a:rPr>
              <a:t>Nose + mouth</a:t>
            </a:r>
            <a:endParaRPr>
              <a:latin typeface="Gill Sans MT" panose="020B0502020104020203" pitchFamily="34" charset="0"/>
            </a:endParaRPr>
          </a:p>
        </p:txBody>
      </p:sp>
    </p:spTree>
    <p:extLst>
      <p:ext uri="{BB962C8B-B14F-4D97-AF65-F5344CB8AC3E}">
        <p14:creationId xmlns:p14="http://schemas.microsoft.com/office/powerpoint/2010/main" val="943095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015" y="175847"/>
            <a:ext cx="12696092" cy="901147"/>
          </a:xfrm>
        </p:spPr>
        <p:txBody>
          <a:bodyPr>
            <a:normAutofit/>
          </a:bodyPr>
          <a:lstStyle/>
          <a:p>
            <a:pPr algn="ctr"/>
            <a:r>
              <a:rPr lang="en-US" sz="3600" dirty="0"/>
              <a:t>Principles for using Personal Protective Equipment </a:t>
            </a:r>
          </a:p>
        </p:txBody>
      </p:sp>
      <p:sp>
        <p:nvSpPr>
          <p:cNvPr id="3" name="Content Placeholder 2"/>
          <p:cNvSpPr>
            <a:spLocks noGrp="1"/>
          </p:cNvSpPr>
          <p:nvPr>
            <p:ph idx="1"/>
          </p:nvPr>
        </p:nvSpPr>
        <p:spPr>
          <a:xfrm>
            <a:off x="198120" y="1211582"/>
            <a:ext cx="5778137" cy="4010296"/>
          </a:xfrm>
        </p:spPr>
        <p:txBody>
          <a:bodyPr>
            <a:noAutofit/>
          </a:bodyPr>
          <a:lstStyle/>
          <a:p>
            <a:pPr>
              <a:spcBef>
                <a:spcPts val="0"/>
              </a:spcBef>
              <a:buClr>
                <a:schemeClr val="dk1"/>
              </a:buClr>
              <a:buSzPts val="2400"/>
            </a:pPr>
            <a:r>
              <a:rPr lang="en-US" sz="2200" dirty="0"/>
              <a:t>Always clean your hands before and after wearing PPE</a:t>
            </a:r>
          </a:p>
          <a:p>
            <a:pPr>
              <a:buClr>
                <a:schemeClr val="dk1"/>
              </a:buClr>
              <a:buSzPts val="2400"/>
            </a:pPr>
            <a:r>
              <a:rPr lang="en-US" sz="2200" dirty="0"/>
              <a:t>PPE should be available where and when it is indicated </a:t>
            </a:r>
          </a:p>
          <a:p>
            <a:pPr marL="703263" lvl="1" indent="-342900">
              <a:buClr>
                <a:schemeClr val="dk1"/>
              </a:buClr>
              <a:buSzPts val="2000"/>
            </a:pPr>
            <a:r>
              <a:rPr lang="en-US" sz="2200" dirty="0"/>
              <a:t>in the correct size</a:t>
            </a:r>
          </a:p>
          <a:p>
            <a:pPr marL="703263" lvl="1" indent="-342900">
              <a:buClr>
                <a:schemeClr val="dk1"/>
              </a:buClr>
              <a:buSzPts val="2000"/>
            </a:pPr>
            <a:r>
              <a:rPr lang="en-US" sz="2200" dirty="0"/>
              <a:t>select according to risk or per transmission based precautions</a:t>
            </a:r>
          </a:p>
          <a:p>
            <a:pPr>
              <a:buClr>
                <a:schemeClr val="dk1"/>
              </a:buClr>
              <a:buSzPts val="2400"/>
            </a:pPr>
            <a:r>
              <a:rPr lang="en-US" sz="2200" dirty="0"/>
              <a:t>Always put on before contact with the patient</a:t>
            </a:r>
          </a:p>
          <a:p>
            <a:pPr>
              <a:spcBef>
                <a:spcPts val="2200"/>
              </a:spcBef>
              <a:buClr>
                <a:schemeClr val="dk1"/>
              </a:buClr>
              <a:buSzPts val="2400"/>
            </a:pPr>
            <a:r>
              <a:rPr lang="en-US" sz="2200" dirty="0"/>
              <a:t>Always remove immediately after completing the task and/or leaving the patient care area</a:t>
            </a:r>
          </a:p>
          <a:p>
            <a:pPr>
              <a:spcBef>
                <a:spcPts val="2200"/>
              </a:spcBef>
              <a:buClr>
                <a:schemeClr val="dk1"/>
              </a:buClr>
              <a:buSzPts val="2400"/>
            </a:pPr>
            <a:r>
              <a:rPr lang="en-US" sz="2200" dirty="0"/>
              <a:t>NEVER reuse disposable PPE</a:t>
            </a:r>
          </a:p>
          <a:p>
            <a:pPr>
              <a:spcBef>
                <a:spcPts val="2200"/>
              </a:spcBef>
              <a:buClr>
                <a:schemeClr val="dk1"/>
              </a:buClr>
              <a:buSzPts val="2400"/>
            </a:pPr>
            <a:r>
              <a:rPr lang="en-US" sz="2200" dirty="0"/>
              <a:t>Clean and disinfect reusable PPE between each use</a:t>
            </a:r>
          </a:p>
          <a:p>
            <a:pPr marL="342900" lvl="0" indent="-190500">
              <a:spcBef>
                <a:spcPts val="2200"/>
              </a:spcBef>
              <a:buClr>
                <a:schemeClr val="dk1"/>
              </a:buClr>
              <a:buSzPts val="2400"/>
              <a:buNone/>
            </a:pPr>
            <a:endParaRPr lang="en-US" sz="2200" dirty="0"/>
          </a:p>
        </p:txBody>
      </p:sp>
      <p:sp>
        <p:nvSpPr>
          <p:cNvPr id="4" name="Content Placeholder 2"/>
          <p:cNvSpPr txBox="1">
            <a:spLocks/>
          </p:cNvSpPr>
          <p:nvPr/>
        </p:nvSpPr>
        <p:spPr>
          <a:xfrm>
            <a:off x="6629400" y="1211582"/>
            <a:ext cx="4724400" cy="49606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Clr>
                <a:srgbClr val="C2113A"/>
              </a:buClr>
              <a:buFont typeface="Wingdings" panose="05000000000000000000" pitchFamily="2" charset="2"/>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SzPct val="75000"/>
              <a:buFont typeface="Wingdings" panose="05000000000000000000" pitchFamily="2" charset="2"/>
              <a:buChar char="ü"/>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Clr>
                <a:schemeClr val="dk1"/>
              </a:buClr>
              <a:buSzPts val="2400"/>
            </a:pPr>
            <a:r>
              <a:rPr lang="en-US" sz="2200" dirty="0"/>
              <a:t> Change PPE immediately if it becomes contaminated or damaged</a:t>
            </a:r>
          </a:p>
          <a:p>
            <a:pPr>
              <a:spcBef>
                <a:spcPts val="2200"/>
              </a:spcBef>
              <a:buClr>
                <a:schemeClr val="dk1"/>
              </a:buClr>
              <a:buSzPts val="2400"/>
            </a:pPr>
            <a:r>
              <a:rPr lang="en-US" sz="2200" dirty="0"/>
              <a:t> PPE should not be adjusted or touched during patient care; specifically </a:t>
            </a:r>
          </a:p>
          <a:p>
            <a:pPr marL="703263" lvl="1" indent="-342900">
              <a:buClr>
                <a:schemeClr val="dk1"/>
              </a:buClr>
              <a:buSzPts val="2400"/>
            </a:pPr>
            <a:r>
              <a:rPr lang="en-US" sz="2200" dirty="0"/>
              <a:t>never touch your face while wearing PPE</a:t>
            </a:r>
          </a:p>
          <a:p>
            <a:pPr marL="703263" lvl="1" indent="-342900">
              <a:buClr>
                <a:schemeClr val="dk1"/>
              </a:buClr>
              <a:buSzPts val="2400"/>
            </a:pPr>
            <a:r>
              <a:rPr lang="en-US" sz="2200" dirty="0"/>
              <a:t>if there is concern and/or breach of these practices, leave the patient care area when safe to do so and properly remove and change the PPE</a:t>
            </a:r>
          </a:p>
          <a:p>
            <a:pPr marL="703263" lvl="1" indent="-342900">
              <a:buClr>
                <a:schemeClr val="dk1"/>
              </a:buClr>
              <a:buSzPts val="2400"/>
            </a:pPr>
            <a:r>
              <a:rPr lang="en-US" sz="2200" dirty="0"/>
              <a:t>Always remove carefully to avoid self-contamination (from dirtiest to cleanest areas)</a:t>
            </a:r>
          </a:p>
        </p:txBody>
      </p:sp>
    </p:spTree>
    <p:extLst>
      <p:ext uri="{BB962C8B-B14F-4D97-AF65-F5344CB8AC3E}">
        <p14:creationId xmlns:p14="http://schemas.microsoft.com/office/powerpoint/2010/main" val="174941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748" y="483326"/>
            <a:ext cx="11534503" cy="888274"/>
          </a:xfrm>
        </p:spPr>
        <p:txBody>
          <a:bodyPr>
            <a:normAutofit/>
          </a:bodyPr>
          <a:lstStyle/>
          <a:p>
            <a:pPr algn="ctr"/>
            <a:r>
              <a:rPr lang="en-US" dirty="0"/>
              <a:t>Use of masks</a:t>
            </a:r>
          </a:p>
        </p:txBody>
      </p:sp>
      <p:sp>
        <p:nvSpPr>
          <p:cNvPr id="3" name="Content Placeholder 2"/>
          <p:cNvSpPr>
            <a:spLocks noGrp="1"/>
          </p:cNvSpPr>
          <p:nvPr>
            <p:ph idx="1"/>
          </p:nvPr>
        </p:nvSpPr>
        <p:spPr>
          <a:xfrm>
            <a:off x="602973" y="1191232"/>
            <a:ext cx="9613689" cy="5930537"/>
          </a:xfrm>
        </p:spPr>
        <p:txBody>
          <a:bodyPr>
            <a:noAutofit/>
          </a:bodyPr>
          <a:lstStyle/>
          <a:p>
            <a:pPr marL="0" indent="0">
              <a:buNone/>
            </a:pPr>
            <a:endParaRPr lang="en-US" b="1" dirty="0">
              <a:solidFill>
                <a:schemeClr val="accent1"/>
              </a:solidFill>
              <a:ea typeface="+mj-ea"/>
              <a:cs typeface="+mj-cs"/>
            </a:endParaRPr>
          </a:p>
          <a:p>
            <a:pPr lvl="0">
              <a:lnSpc>
                <a:spcPct val="80000"/>
              </a:lnSpc>
              <a:spcBef>
                <a:spcPts val="0"/>
              </a:spcBef>
              <a:buClr>
                <a:schemeClr val="dk1"/>
              </a:buClr>
              <a:buSzPts val="2800"/>
            </a:pPr>
            <a:r>
              <a:rPr lang="en-US" dirty="0"/>
              <a:t>Use of Mask- limit spread of certain respiratory diseases</a:t>
            </a:r>
          </a:p>
          <a:p>
            <a:pPr lvl="0">
              <a:lnSpc>
                <a:spcPct val="80000"/>
              </a:lnSpc>
              <a:buClr>
                <a:schemeClr val="dk1"/>
              </a:buClr>
              <a:buSzPts val="2800"/>
            </a:pPr>
            <a:r>
              <a:rPr lang="en-US" dirty="0"/>
              <a:t>Mask alone is insufficient to provide the adequate level of protection and other equally relevant measures should be adopted – </a:t>
            </a:r>
            <a:r>
              <a:rPr lang="en-US" dirty="0">
                <a:solidFill>
                  <a:srgbClr val="FF0000"/>
                </a:solidFill>
              </a:rPr>
              <a:t>Hand hygiene</a:t>
            </a:r>
            <a:endParaRPr lang="en-US" dirty="0"/>
          </a:p>
          <a:p>
            <a:pPr lvl="0">
              <a:lnSpc>
                <a:spcPct val="80000"/>
              </a:lnSpc>
              <a:buClr>
                <a:schemeClr val="dk1"/>
              </a:buClr>
              <a:buSzPts val="2800"/>
            </a:pPr>
            <a:r>
              <a:rPr lang="en-US" dirty="0"/>
              <a:t>Wearing medical masks when not indicated may cause </a:t>
            </a:r>
          </a:p>
          <a:p>
            <a:pPr lvl="1">
              <a:lnSpc>
                <a:spcPct val="80000"/>
              </a:lnSpc>
              <a:buClr>
                <a:schemeClr val="dk1"/>
              </a:buClr>
              <a:buSzPts val="2400"/>
              <a:buFont typeface="Wingdings" panose="05000000000000000000" pitchFamily="2" charset="2"/>
              <a:buChar char="ü"/>
            </a:pPr>
            <a:r>
              <a:rPr lang="en-US" dirty="0"/>
              <a:t>unnecessary cost</a:t>
            </a:r>
          </a:p>
          <a:p>
            <a:pPr lvl="1">
              <a:lnSpc>
                <a:spcPct val="80000"/>
              </a:lnSpc>
              <a:buClr>
                <a:schemeClr val="dk1"/>
              </a:buClr>
              <a:buSzPts val="2400"/>
              <a:buFont typeface="Wingdings" panose="05000000000000000000" pitchFamily="2" charset="2"/>
              <a:buChar char="ü"/>
            </a:pPr>
            <a:r>
              <a:rPr lang="en-US" dirty="0"/>
              <a:t>procurement burden</a:t>
            </a:r>
          </a:p>
          <a:p>
            <a:pPr lvl="1">
              <a:lnSpc>
                <a:spcPct val="80000"/>
              </a:lnSpc>
              <a:buClr>
                <a:schemeClr val="dk1"/>
              </a:buClr>
              <a:buSzPts val="2400"/>
              <a:buFont typeface="Wingdings" panose="05000000000000000000" pitchFamily="2" charset="2"/>
              <a:buChar char="ü"/>
            </a:pPr>
            <a:r>
              <a:rPr lang="en-US" dirty="0"/>
              <a:t>create a false sense of security that can lead to neglecting other essential measures such as hand hygiene practices. </a:t>
            </a:r>
          </a:p>
          <a:p>
            <a:pPr lvl="0">
              <a:lnSpc>
                <a:spcPct val="80000"/>
              </a:lnSpc>
              <a:buClr>
                <a:schemeClr val="dk1"/>
              </a:buClr>
              <a:buSzPts val="2800"/>
            </a:pPr>
            <a:r>
              <a:rPr lang="en-US" dirty="0"/>
              <a:t>Using a mask incorrectly may hamper its effectiveness to reduce the risk of transmission. </a:t>
            </a:r>
          </a:p>
        </p:txBody>
      </p:sp>
      <p:pic>
        <p:nvPicPr>
          <p:cNvPr id="4" name="Picture 2" descr="man wearing a mask">
            <a:extLst>
              <a:ext uri="{FF2B5EF4-FFF2-40B4-BE49-F238E27FC236}">
                <a16:creationId xmlns:a16="http://schemas.microsoft.com/office/drawing/2014/main" id="{8DD6740C-BB06-45F9-B670-F4F12AA52F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40406" y="2628649"/>
            <a:ext cx="1759225" cy="1759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9868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497" y="545124"/>
            <a:ext cx="11534503" cy="888274"/>
          </a:xfrm>
        </p:spPr>
        <p:txBody>
          <a:bodyPr>
            <a:normAutofit/>
          </a:bodyPr>
          <a:lstStyle/>
          <a:p>
            <a:pPr algn="ctr"/>
            <a:r>
              <a:rPr lang="en-US" dirty="0"/>
              <a:t>Use of Mask in Healthcare Settings</a:t>
            </a:r>
          </a:p>
        </p:txBody>
      </p:sp>
      <p:sp>
        <p:nvSpPr>
          <p:cNvPr id="3" name="Content Placeholder 2"/>
          <p:cNvSpPr>
            <a:spLocks noGrp="1"/>
          </p:cNvSpPr>
          <p:nvPr>
            <p:ph idx="1"/>
          </p:nvPr>
        </p:nvSpPr>
        <p:spPr>
          <a:xfrm>
            <a:off x="657497" y="1556490"/>
            <a:ext cx="10682151" cy="5659482"/>
          </a:xfrm>
        </p:spPr>
        <p:txBody>
          <a:bodyPr>
            <a:noAutofit/>
          </a:bodyPr>
          <a:lstStyle/>
          <a:p>
            <a:pPr marL="0" indent="0">
              <a:buNone/>
            </a:pPr>
            <a:endParaRPr lang="en-US" b="1" dirty="0">
              <a:solidFill>
                <a:schemeClr val="accent1"/>
              </a:solidFill>
              <a:ea typeface="+mj-ea"/>
              <a:cs typeface="+mj-cs"/>
            </a:endParaRPr>
          </a:p>
          <a:p>
            <a:pPr marL="0" lvl="0" indent="0">
              <a:lnSpc>
                <a:spcPct val="70000"/>
              </a:lnSpc>
              <a:spcBef>
                <a:spcPts val="0"/>
              </a:spcBef>
              <a:buClr>
                <a:schemeClr val="dk1"/>
              </a:buClr>
              <a:buSzPts val="2590"/>
              <a:buNone/>
            </a:pPr>
            <a:r>
              <a:rPr lang="en-US" dirty="0"/>
              <a:t>Individuals with respiratory symptoms should: </a:t>
            </a:r>
          </a:p>
          <a:p>
            <a:pPr lvl="1">
              <a:lnSpc>
                <a:spcPct val="70000"/>
              </a:lnSpc>
              <a:buClr>
                <a:schemeClr val="dk1"/>
              </a:buClr>
              <a:buSzPts val="2590"/>
            </a:pPr>
            <a:r>
              <a:rPr lang="en-US" sz="2800" dirty="0"/>
              <a:t>wear a medical mask while waiting in </a:t>
            </a:r>
            <a:r>
              <a:rPr lang="en-US" sz="2800" dirty="0">
                <a:solidFill>
                  <a:srgbClr val="FF0000"/>
                </a:solidFill>
              </a:rPr>
              <a:t>triage</a:t>
            </a:r>
            <a:r>
              <a:rPr lang="en-US" sz="2800" dirty="0"/>
              <a:t> or waiting areas or during transportation within the facility;</a:t>
            </a:r>
          </a:p>
          <a:p>
            <a:pPr lvl="1">
              <a:lnSpc>
                <a:spcPct val="70000"/>
              </a:lnSpc>
              <a:buClr>
                <a:schemeClr val="dk1"/>
              </a:buClr>
              <a:buSzPts val="2590"/>
            </a:pPr>
            <a:r>
              <a:rPr lang="en-US" sz="2800" dirty="0"/>
              <a:t>wear a medical mask when staying in areas dedicated to suspected or confirmed cases;</a:t>
            </a:r>
          </a:p>
          <a:p>
            <a:pPr lvl="1">
              <a:lnSpc>
                <a:spcPct val="70000"/>
              </a:lnSpc>
              <a:buClr>
                <a:schemeClr val="dk1"/>
              </a:buClr>
              <a:buSzPts val="2590"/>
            </a:pPr>
            <a:r>
              <a:rPr lang="en-US" sz="2800" dirty="0"/>
              <a:t>do not wear a medical mask when isolated in single rooms but cover mouth and nose when coughing or sneezing with disposable paper tissues.</a:t>
            </a:r>
          </a:p>
          <a:p>
            <a:pPr marL="457200" lvl="1" indent="0">
              <a:lnSpc>
                <a:spcPct val="70000"/>
              </a:lnSpc>
              <a:buClr>
                <a:schemeClr val="dk1"/>
              </a:buClr>
              <a:buSzPts val="2590"/>
              <a:buNone/>
            </a:pPr>
            <a:endParaRPr lang="en-US" sz="2800" dirty="0"/>
          </a:p>
          <a:p>
            <a:pPr marL="0" lvl="0" indent="0">
              <a:lnSpc>
                <a:spcPct val="70000"/>
              </a:lnSpc>
              <a:buClr>
                <a:schemeClr val="dk1"/>
              </a:buClr>
              <a:buSzPts val="2590"/>
              <a:buNone/>
            </a:pPr>
            <a:r>
              <a:rPr lang="en-US" dirty="0"/>
              <a:t>Health care workers should:</a:t>
            </a:r>
          </a:p>
          <a:p>
            <a:pPr lvl="0">
              <a:lnSpc>
                <a:spcPct val="70000"/>
              </a:lnSpc>
              <a:buClr>
                <a:schemeClr val="dk1"/>
              </a:buClr>
              <a:buSzPts val="2590"/>
            </a:pPr>
            <a:r>
              <a:rPr lang="en-US" dirty="0"/>
              <a:t>wear a medical mask while providing care to the patient</a:t>
            </a:r>
          </a:p>
        </p:txBody>
      </p:sp>
      <p:pic>
        <p:nvPicPr>
          <p:cNvPr id="4" name="Picture 2" descr="man wearing a mask">
            <a:extLst>
              <a:ext uri="{FF2B5EF4-FFF2-40B4-BE49-F238E27FC236}">
                <a16:creationId xmlns:a16="http://schemas.microsoft.com/office/drawing/2014/main" id="{8DD6740C-BB06-45F9-B670-F4F12AA52F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0816" y="4615711"/>
            <a:ext cx="1759225" cy="1759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5726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555" y="583306"/>
            <a:ext cx="12191999" cy="986172"/>
          </a:xfrm>
        </p:spPr>
        <p:txBody>
          <a:bodyPr>
            <a:normAutofit/>
          </a:bodyPr>
          <a:lstStyle/>
          <a:p>
            <a:pPr algn="ctr"/>
            <a:r>
              <a:rPr lang="en-US" dirty="0"/>
              <a:t>III. Environment cleaning and disinfection</a:t>
            </a:r>
          </a:p>
        </p:txBody>
      </p:sp>
      <p:sp>
        <p:nvSpPr>
          <p:cNvPr id="3" name="Content Placeholder 2"/>
          <p:cNvSpPr>
            <a:spLocks noGrp="1"/>
          </p:cNvSpPr>
          <p:nvPr>
            <p:ph idx="1"/>
          </p:nvPr>
        </p:nvSpPr>
        <p:spPr>
          <a:xfrm>
            <a:off x="604502" y="1767987"/>
            <a:ext cx="9476769" cy="5571383"/>
          </a:xfrm>
        </p:spPr>
        <p:txBody>
          <a:bodyPr>
            <a:noAutofit/>
          </a:bodyPr>
          <a:lstStyle/>
          <a:p>
            <a:pPr marL="285750" lvl="0" indent="-285750">
              <a:spcBef>
                <a:spcPts val="0"/>
              </a:spcBef>
              <a:buClr>
                <a:schemeClr val="dk1"/>
              </a:buClr>
              <a:buSzPts val="2400"/>
            </a:pPr>
            <a:r>
              <a:rPr lang="en-US" dirty="0"/>
              <a:t>It is important to ensure that environmental cleaning and disinfection procedures are followed consistently and correctly. </a:t>
            </a:r>
          </a:p>
          <a:p>
            <a:pPr marL="285750" lvl="0" indent="-285750">
              <a:buClr>
                <a:schemeClr val="dk1"/>
              </a:buClr>
              <a:buSzPts val="2400"/>
            </a:pPr>
            <a:r>
              <a:rPr lang="en-US" dirty="0"/>
              <a:t>Thorough cleaning environmental surfaces with water and detergent and applying commonly used hospital level disinfectants (such as sodium hypochlorite, 0.5%, or ethanol, 70%) are effective and sufficient procedures.</a:t>
            </a:r>
          </a:p>
          <a:p>
            <a:pPr marL="285750" lvl="0" indent="-285750">
              <a:buClr>
                <a:schemeClr val="dk1"/>
              </a:buClr>
              <a:buSzPts val="2400"/>
            </a:pPr>
            <a:r>
              <a:rPr lang="en-US" dirty="0"/>
              <a:t>Medical devices and equipment, laundry, food service utensils and medical waste should be managed in accordance with safe routine procedures.</a:t>
            </a:r>
          </a:p>
        </p:txBody>
      </p:sp>
      <p:pic>
        <p:nvPicPr>
          <p:cNvPr id="4" name="Picture 2" descr="cleaning a counter">
            <a:extLst>
              <a:ext uri="{FF2B5EF4-FFF2-40B4-BE49-F238E27FC236}">
                <a16:creationId xmlns:a16="http://schemas.microsoft.com/office/drawing/2014/main" id="{47B9D8A8-3B8F-461C-A35A-E3EF1A8EF2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1271" y="2726343"/>
            <a:ext cx="1827335" cy="1827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4508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2" y="143690"/>
            <a:ext cx="12191999" cy="986172"/>
          </a:xfrm>
        </p:spPr>
        <p:txBody>
          <a:bodyPr>
            <a:normAutofit/>
          </a:bodyPr>
          <a:lstStyle/>
          <a:p>
            <a:pPr algn="ctr"/>
            <a:r>
              <a:rPr lang="en-IN" dirty="0"/>
              <a:t>Environmental Decontamination</a:t>
            </a:r>
            <a:endParaRPr lang="en-US" dirty="0"/>
          </a:p>
        </p:txBody>
      </p:sp>
      <p:sp>
        <p:nvSpPr>
          <p:cNvPr id="3" name="Content Placeholder 2"/>
          <p:cNvSpPr>
            <a:spLocks noGrp="1"/>
          </p:cNvSpPr>
          <p:nvPr>
            <p:ph idx="1"/>
          </p:nvPr>
        </p:nvSpPr>
        <p:spPr>
          <a:xfrm>
            <a:off x="0" y="1129862"/>
            <a:ext cx="12192000" cy="5571383"/>
          </a:xfrm>
        </p:spPr>
        <p:txBody>
          <a:bodyPr>
            <a:noAutofit/>
          </a:bodyPr>
          <a:lstStyle/>
          <a:p>
            <a:pPr algn="just">
              <a:spcBef>
                <a:spcPts val="0"/>
              </a:spcBef>
              <a:buClr>
                <a:schemeClr val="dk1"/>
              </a:buClr>
              <a:buSzPts val="2800"/>
            </a:pPr>
            <a:r>
              <a:rPr lang="en-US" dirty="0"/>
              <a:t>COVID-19 virus can potentially survive in the environment for several hours/days</a:t>
            </a:r>
          </a:p>
          <a:p>
            <a:pPr algn="just">
              <a:spcBef>
                <a:spcPts val="900"/>
              </a:spcBef>
              <a:buClr>
                <a:schemeClr val="dk1"/>
              </a:buClr>
              <a:buSzPts val="2800"/>
            </a:pPr>
            <a:r>
              <a:rPr lang="en-US" dirty="0"/>
              <a:t>Premises and areas potentially contaminated with the virus to be cleaned before their re-use</a:t>
            </a:r>
          </a:p>
          <a:p>
            <a:pPr algn="just">
              <a:spcBef>
                <a:spcPts val="900"/>
              </a:spcBef>
              <a:buClr>
                <a:schemeClr val="dk1"/>
              </a:buClr>
              <a:buSzPts val="2800"/>
            </a:pPr>
            <a:r>
              <a:rPr lang="en-US" dirty="0"/>
              <a:t>Products containing antimicrobial agents known to be effective against coronaviruses may be used</a:t>
            </a:r>
          </a:p>
          <a:p>
            <a:pPr algn="just">
              <a:spcBef>
                <a:spcPts val="900"/>
              </a:spcBef>
              <a:buClr>
                <a:schemeClr val="dk1"/>
              </a:buClr>
              <a:buSzPts val="2800"/>
            </a:pPr>
            <a:r>
              <a:rPr lang="en-US" dirty="0"/>
              <a:t>Established cleaning strategies to be used</a:t>
            </a:r>
          </a:p>
          <a:p>
            <a:pPr lvl="1" algn="just">
              <a:spcBef>
                <a:spcPts val="900"/>
              </a:spcBef>
              <a:buClr>
                <a:schemeClr val="dk1"/>
              </a:buClr>
              <a:buSzPts val="2400"/>
              <a:buFont typeface="Wingdings" panose="05000000000000000000" pitchFamily="2" charset="2"/>
              <a:buChar char="ü"/>
            </a:pPr>
            <a:r>
              <a:rPr lang="en-US" dirty="0"/>
              <a:t>Remove the majority of bioburden, and</a:t>
            </a:r>
          </a:p>
          <a:p>
            <a:pPr lvl="1" algn="just">
              <a:spcBef>
                <a:spcPts val="900"/>
              </a:spcBef>
              <a:buClr>
                <a:schemeClr val="dk1"/>
              </a:buClr>
              <a:buSzPts val="2400"/>
              <a:buFont typeface="Wingdings" panose="05000000000000000000" pitchFamily="2" charset="2"/>
              <a:buChar char="ü"/>
            </a:pPr>
            <a:r>
              <a:rPr lang="en-US" dirty="0"/>
              <a:t>Disinfect equipment and environmental surfaces</a:t>
            </a:r>
          </a:p>
          <a:p>
            <a:pPr>
              <a:lnSpc>
                <a:spcPct val="110000"/>
              </a:lnSpc>
              <a:spcBef>
                <a:spcPts val="900"/>
              </a:spcBef>
              <a:buClr>
                <a:schemeClr val="dk1"/>
              </a:buClr>
              <a:buSzPts val="2400"/>
            </a:pPr>
            <a:r>
              <a:rPr lang="en-US" dirty="0"/>
              <a:t>Hand hygiene is important to minimize the impact of this transfer</a:t>
            </a:r>
          </a:p>
          <a:p>
            <a:pPr>
              <a:lnSpc>
                <a:spcPct val="110000"/>
              </a:lnSpc>
              <a:spcBef>
                <a:spcPts val="900"/>
              </a:spcBef>
              <a:buClr>
                <a:schemeClr val="dk1"/>
              </a:buClr>
              <a:buSzPts val="2400"/>
            </a:pPr>
            <a:r>
              <a:rPr lang="en-US" dirty="0"/>
              <a:t>Cleaning and disinfecting environmental surfaces is fundamental in reducing healthcare-associated infections</a:t>
            </a:r>
          </a:p>
        </p:txBody>
      </p:sp>
      <p:pic>
        <p:nvPicPr>
          <p:cNvPr id="4" name="Picture 2" descr="cleaning a counter">
            <a:extLst>
              <a:ext uri="{FF2B5EF4-FFF2-40B4-BE49-F238E27FC236}">
                <a16:creationId xmlns:a16="http://schemas.microsoft.com/office/drawing/2014/main" id="{47B9D8A8-3B8F-461C-A35A-E3EF1A8EF2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0256" y="3165958"/>
            <a:ext cx="1827335" cy="1827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252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2"/>
          <p:cNvSpPr txBox="1">
            <a:spLocks noGrp="1"/>
          </p:cNvSpPr>
          <p:nvPr>
            <p:ph type="title"/>
          </p:nvPr>
        </p:nvSpPr>
        <p:spPr>
          <a:xfrm>
            <a:off x="561702" y="283030"/>
            <a:ext cx="10881360" cy="685800"/>
          </a:xfrm>
          <a:prstGeom prst="rect">
            <a:avLst/>
          </a:prstGeom>
          <a:noFill/>
          <a:ln>
            <a:noFill/>
          </a:ln>
        </p:spPr>
        <p:txBody>
          <a:bodyPr spcFirstLastPara="1" vert="horz" wrap="square" lIns="91425" tIns="45700" rIns="91425" bIns="45700" rtlCol="0" anchor="ctr" anchorCtr="0">
            <a:noAutofit/>
          </a:bodyPr>
          <a:lstStyle/>
          <a:p>
            <a:pPr algn="ctr">
              <a:spcBef>
                <a:spcPts val="0"/>
              </a:spcBef>
              <a:buClr>
                <a:srgbClr val="C00000"/>
              </a:buClr>
              <a:buSzPts val="4000"/>
            </a:pPr>
            <a:r>
              <a:rPr lang="en-IN" sz="4000" dirty="0"/>
              <a:t>Cleaning/disinfection of medical equipment </a:t>
            </a:r>
            <a:endParaRPr dirty="0"/>
          </a:p>
        </p:txBody>
      </p:sp>
      <p:graphicFrame>
        <p:nvGraphicFramePr>
          <p:cNvPr id="155" name="Google Shape;155;p22"/>
          <p:cNvGraphicFramePr/>
          <p:nvPr>
            <p:extLst>
              <p:ext uri="{D42A27DB-BD31-4B8C-83A1-F6EECF244321}">
                <p14:modId xmlns:p14="http://schemas.microsoft.com/office/powerpoint/2010/main" val="1815894074"/>
              </p:ext>
            </p:extLst>
          </p:nvPr>
        </p:nvGraphicFramePr>
        <p:xfrm>
          <a:off x="561702" y="1152045"/>
          <a:ext cx="11234057" cy="5035751"/>
        </p:xfrm>
        <a:graphic>
          <a:graphicData uri="http://schemas.openxmlformats.org/drawingml/2006/table">
            <a:tbl>
              <a:tblPr firstRow="1" firstCol="1" lastRow="1" lastCol="1" bandRow="1" bandCol="1">
                <a:tableStyleId>{912C8C85-51F0-491E-9774-3900AFEF0FD7}</a:tableStyleId>
              </a:tblPr>
              <a:tblGrid>
                <a:gridCol w="1827304">
                  <a:extLst>
                    <a:ext uri="{9D8B030D-6E8A-4147-A177-3AD203B41FA5}">
                      <a16:colId xmlns:a16="http://schemas.microsoft.com/office/drawing/2014/main" val="20000"/>
                    </a:ext>
                  </a:extLst>
                </a:gridCol>
                <a:gridCol w="2271783">
                  <a:extLst>
                    <a:ext uri="{9D8B030D-6E8A-4147-A177-3AD203B41FA5}">
                      <a16:colId xmlns:a16="http://schemas.microsoft.com/office/drawing/2014/main" val="20001"/>
                    </a:ext>
                  </a:extLst>
                </a:gridCol>
                <a:gridCol w="1185279">
                  <a:extLst>
                    <a:ext uri="{9D8B030D-6E8A-4147-A177-3AD203B41FA5}">
                      <a16:colId xmlns:a16="http://schemas.microsoft.com/office/drawing/2014/main" val="20002"/>
                    </a:ext>
                  </a:extLst>
                </a:gridCol>
                <a:gridCol w="5949691">
                  <a:extLst>
                    <a:ext uri="{9D8B030D-6E8A-4147-A177-3AD203B41FA5}">
                      <a16:colId xmlns:a16="http://schemas.microsoft.com/office/drawing/2014/main" val="20003"/>
                    </a:ext>
                  </a:extLst>
                </a:gridCol>
              </a:tblGrid>
              <a:tr h="480875">
                <a:tc>
                  <a:txBody>
                    <a:bodyPr/>
                    <a:lstStyle/>
                    <a:p>
                      <a:pPr marL="0" marR="0" lvl="0" indent="0" algn="ctr" rtl="0">
                        <a:spcBef>
                          <a:spcPts val="0"/>
                        </a:spcBef>
                        <a:spcAft>
                          <a:spcPts val="0"/>
                        </a:spcAft>
                        <a:buNone/>
                      </a:pPr>
                      <a:r>
                        <a:rPr lang="en-IN" sz="2400" b="1" u="none" strike="noStrike" cap="none" dirty="0">
                          <a:sym typeface="Arial Narrow"/>
                        </a:rPr>
                        <a:t> Area/Items</a:t>
                      </a:r>
                      <a:endParaRPr sz="2400" b="1" u="none" strike="noStrike" cap="none" dirty="0">
                        <a:latin typeface="Gill Sans MT" panose="020B0502020104020203" pitchFamily="34" charset="0"/>
                        <a:ea typeface="Arial Narrow"/>
                        <a:cs typeface="Arial Narrow"/>
                        <a:sym typeface="Arial Narrow"/>
                      </a:endParaRPr>
                    </a:p>
                  </a:txBody>
                  <a:tcPr marL="0" marR="0" marT="0" marB="0" anchor="ctr"/>
                </a:tc>
                <a:tc>
                  <a:txBody>
                    <a:bodyPr/>
                    <a:lstStyle/>
                    <a:p>
                      <a:pPr marL="0" marR="0" lvl="0" indent="0" algn="ctr" rtl="0">
                        <a:spcBef>
                          <a:spcPts val="0"/>
                        </a:spcBef>
                        <a:spcAft>
                          <a:spcPts val="0"/>
                        </a:spcAft>
                        <a:buNone/>
                      </a:pPr>
                      <a:r>
                        <a:rPr lang="en-IN" sz="2400" b="1" u="none" strike="noStrike" cap="none" dirty="0">
                          <a:sym typeface="Arial Narrow"/>
                        </a:rPr>
                        <a:t> Inputs</a:t>
                      </a:r>
                      <a:endParaRPr sz="2400" b="1" u="none" strike="noStrike" cap="none" dirty="0">
                        <a:latin typeface="Gill Sans MT" panose="020B0502020104020203" pitchFamily="34" charset="0"/>
                        <a:ea typeface="Arial Narrow"/>
                        <a:cs typeface="Arial Narrow"/>
                        <a:sym typeface="Arial Narrow"/>
                      </a:endParaRPr>
                    </a:p>
                  </a:txBody>
                  <a:tcPr marL="0" marR="0" marT="0" marB="0" anchor="ctr"/>
                </a:tc>
                <a:tc>
                  <a:txBody>
                    <a:bodyPr/>
                    <a:lstStyle/>
                    <a:p>
                      <a:pPr marL="71755" marR="0" lvl="0" indent="0" algn="ctr" rtl="0">
                        <a:lnSpc>
                          <a:spcPct val="108000"/>
                        </a:lnSpc>
                        <a:spcBef>
                          <a:spcPts val="0"/>
                        </a:spcBef>
                        <a:spcAft>
                          <a:spcPts val="0"/>
                        </a:spcAft>
                        <a:buNone/>
                      </a:pPr>
                      <a:r>
                        <a:rPr lang="en-IN" sz="2400" b="1" u="none" strike="noStrike" cap="none" dirty="0">
                          <a:sym typeface="Arial Narrow"/>
                        </a:rPr>
                        <a:t>Process</a:t>
                      </a:r>
                      <a:endParaRPr sz="2400" b="1" u="none" strike="noStrike" cap="none" dirty="0">
                        <a:latin typeface="Gill Sans MT" panose="020B0502020104020203" pitchFamily="34" charset="0"/>
                        <a:ea typeface="Arial Narrow"/>
                        <a:cs typeface="Arial Narrow"/>
                        <a:sym typeface="Arial Narrow"/>
                      </a:endParaRPr>
                    </a:p>
                  </a:txBody>
                  <a:tcPr marL="0" marR="0" marT="0" marB="0" anchor="ctr"/>
                </a:tc>
                <a:tc>
                  <a:txBody>
                    <a:bodyPr/>
                    <a:lstStyle/>
                    <a:p>
                      <a:pPr marL="0" marR="0" lvl="0" indent="0" algn="ctr" rtl="0">
                        <a:spcBef>
                          <a:spcPts val="0"/>
                        </a:spcBef>
                        <a:spcAft>
                          <a:spcPts val="0"/>
                        </a:spcAft>
                        <a:buNone/>
                      </a:pPr>
                      <a:r>
                        <a:rPr lang="en-IN" sz="2400" b="1" u="none" strike="noStrike" cap="none" dirty="0">
                          <a:sym typeface="Arial Narrow"/>
                        </a:rPr>
                        <a:t> Method/ procedure</a:t>
                      </a:r>
                      <a:endParaRPr sz="2400" b="1" u="none" strike="noStrike" cap="none" dirty="0">
                        <a:latin typeface="Gill Sans MT" panose="020B0502020104020203" pitchFamily="34" charset="0"/>
                        <a:ea typeface="Arial Narrow"/>
                        <a:cs typeface="Arial Narrow"/>
                        <a:sym typeface="Arial Narrow"/>
                      </a:endParaRPr>
                    </a:p>
                  </a:txBody>
                  <a:tcPr marL="0" marR="0" marT="0" marB="0" anchor="ctr"/>
                </a:tc>
                <a:extLst>
                  <a:ext uri="{0D108BD9-81ED-4DB2-BD59-A6C34878D82A}">
                    <a16:rowId xmlns:a16="http://schemas.microsoft.com/office/drawing/2014/main" val="10000"/>
                  </a:ext>
                </a:extLst>
              </a:tr>
              <a:tr h="759575">
                <a:tc>
                  <a:txBody>
                    <a:bodyPr/>
                    <a:lstStyle/>
                    <a:p>
                      <a:pPr marL="71755" marR="0" lvl="0" indent="0" algn="l" rtl="0">
                        <a:lnSpc>
                          <a:spcPct val="108000"/>
                        </a:lnSpc>
                        <a:spcBef>
                          <a:spcPts val="0"/>
                        </a:spcBef>
                        <a:spcAft>
                          <a:spcPts val="0"/>
                        </a:spcAft>
                        <a:buNone/>
                      </a:pPr>
                      <a:r>
                        <a:rPr lang="en-IN" sz="1800" u="none" strike="noStrike" cap="none">
                          <a:sym typeface="Arial Narrow"/>
                        </a:rPr>
                        <a:t>Stethoscope</a:t>
                      </a:r>
                      <a:endParaRPr sz="1800" b="0" u="none" strike="noStrike" cap="none">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71755" marR="0" lvl="0" indent="0" algn="l" rtl="0">
                        <a:lnSpc>
                          <a:spcPct val="108000"/>
                        </a:lnSpc>
                        <a:spcBef>
                          <a:spcPts val="0"/>
                        </a:spcBef>
                        <a:spcAft>
                          <a:spcPts val="0"/>
                        </a:spcAft>
                        <a:buNone/>
                      </a:pPr>
                      <a:r>
                        <a:rPr lang="en-IN" sz="1800" u="none" strike="noStrike" cap="none" dirty="0">
                          <a:sym typeface="Arial Narrow"/>
                        </a:rPr>
                        <a:t>Alcohol-based rub/Spirit swab</a:t>
                      </a:r>
                      <a:endParaRPr sz="1800" b="0" u="none" strike="noStrike" cap="none" dirty="0">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71755" marR="0" lvl="0" indent="0" algn="l" rtl="0">
                        <a:lnSpc>
                          <a:spcPct val="108000"/>
                        </a:lnSpc>
                        <a:spcBef>
                          <a:spcPts val="0"/>
                        </a:spcBef>
                        <a:spcAft>
                          <a:spcPts val="0"/>
                        </a:spcAft>
                        <a:buNone/>
                      </a:pPr>
                      <a:r>
                        <a:rPr lang="en-IN" sz="1800" u="none" strike="noStrike" cap="none" dirty="0">
                          <a:sym typeface="Arial Narrow"/>
                        </a:rPr>
                        <a:t>Cleaning</a:t>
                      </a:r>
                      <a:endParaRPr sz="1800" b="0" u="none" strike="noStrike" cap="none" dirty="0">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285750" marR="145415" lvl="0" indent="-227013" algn="l" rtl="0">
                        <a:lnSpc>
                          <a:spcPct val="107000"/>
                        </a:lnSpc>
                        <a:spcBef>
                          <a:spcPts val="0"/>
                        </a:spcBef>
                        <a:spcAft>
                          <a:spcPts val="0"/>
                        </a:spcAft>
                        <a:buClr>
                          <a:schemeClr val="dk1"/>
                        </a:buClr>
                        <a:buSzPts val="1620"/>
                        <a:buFont typeface="Courier New"/>
                        <a:buChar char="o"/>
                      </a:pPr>
                      <a:r>
                        <a:rPr lang="en-IN" sz="1800" u="none" strike="noStrike" cap="none" dirty="0">
                          <a:sym typeface="Arial Narrow"/>
                        </a:rPr>
                        <a:t>Should be cleaned with detergent and water</a:t>
                      </a:r>
                      <a:endParaRPr sz="1800" u="none" strike="noStrike" cap="none" dirty="0">
                        <a:sym typeface="Arial Narrow"/>
                      </a:endParaRPr>
                    </a:p>
                    <a:p>
                      <a:pPr marL="285750" marR="145415" lvl="0" indent="-227013" algn="l" rtl="0">
                        <a:lnSpc>
                          <a:spcPct val="107000"/>
                        </a:lnSpc>
                        <a:spcBef>
                          <a:spcPts val="410"/>
                        </a:spcBef>
                        <a:spcAft>
                          <a:spcPts val="0"/>
                        </a:spcAft>
                        <a:buClr>
                          <a:schemeClr val="dk1"/>
                        </a:buClr>
                        <a:buSzPts val="1620"/>
                        <a:buFont typeface="Courier New"/>
                        <a:buChar char="o"/>
                      </a:pPr>
                      <a:r>
                        <a:rPr lang="en-IN" sz="1800" u="none" strike="noStrike" cap="none" dirty="0">
                          <a:sym typeface="Arial Narrow"/>
                        </a:rPr>
                        <a:t>Should be wiped with alcohol based rub/spirit swab before each patient contact</a:t>
                      </a:r>
                      <a:endParaRPr sz="1800" b="0" u="none" strike="noStrike" cap="none" dirty="0">
                        <a:solidFill>
                          <a:schemeClr val="dk1"/>
                        </a:solidFill>
                        <a:latin typeface="Gill Sans MT" panose="020B0502020104020203" pitchFamily="34" charset="0"/>
                        <a:ea typeface="Arial Narrow"/>
                        <a:cs typeface="Arial Narrow"/>
                        <a:sym typeface="Arial Narrow"/>
                      </a:endParaRPr>
                    </a:p>
                  </a:txBody>
                  <a:tcPr marL="0" marR="0" marT="45725" marB="0"/>
                </a:tc>
                <a:extLst>
                  <a:ext uri="{0D108BD9-81ED-4DB2-BD59-A6C34878D82A}">
                    <a16:rowId xmlns:a16="http://schemas.microsoft.com/office/drawing/2014/main" val="10001"/>
                  </a:ext>
                </a:extLst>
              </a:tr>
              <a:tr h="480875">
                <a:tc>
                  <a:txBody>
                    <a:bodyPr/>
                    <a:lstStyle/>
                    <a:p>
                      <a:pPr marL="71755" marR="224790" lvl="0" indent="0" algn="l" rtl="0">
                        <a:lnSpc>
                          <a:spcPct val="108000"/>
                        </a:lnSpc>
                        <a:spcBef>
                          <a:spcPts val="0"/>
                        </a:spcBef>
                        <a:spcAft>
                          <a:spcPts val="0"/>
                        </a:spcAft>
                        <a:buNone/>
                      </a:pPr>
                      <a:r>
                        <a:rPr lang="en-IN" sz="1800" u="none" strike="noStrike" cap="none">
                          <a:sym typeface="Arial Narrow"/>
                        </a:rPr>
                        <a:t>BP cuffs &amp; covers</a:t>
                      </a:r>
                      <a:endParaRPr sz="1800" b="0" u="none" strike="noStrike" cap="none">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71755" marR="374650" lvl="0" indent="0" algn="l" rtl="0">
                        <a:lnSpc>
                          <a:spcPct val="108000"/>
                        </a:lnSpc>
                        <a:spcBef>
                          <a:spcPts val="0"/>
                        </a:spcBef>
                        <a:spcAft>
                          <a:spcPts val="0"/>
                        </a:spcAft>
                        <a:buNone/>
                      </a:pPr>
                      <a:r>
                        <a:rPr lang="en-IN" sz="1800" u="none" strike="noStrike" cap="none">
                          <a:sym typeface="Arial Narrow"/>
                        </a:rPr>
                        <a:t>Detergent Hot water</a:t>
                      </a:r>
                      <a:endParaRPr sz="1800" b="0" u="none" strike="noStrike" cap="none">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72390" marR="0" lvl="0" indent="0" algn="l" rtl="0">
                        <a:spcBef>
                          <a:spcPts val="0"/>
                        </a:spcBef>
                        <a:spcAft>
                          <a:spcPts val="0"/>
                        </a:spcAft>
                        <a:buNone/>
                      </a:pPr>
                      <a:r>
                        <a:rPr lang="en-IN" sz="1800" u="none" strike="noStrike" cap="none">
                          <a:sym typeface="Arial Narrow"/>
                        </a:rPr>
                        <a:t>Washing</a:t>
                      </a:r>
                      <a:endParaRPr sz="1800" b="0" u="none" strike="noStrike" cap="none">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285750" marR="145415" lvl="0" indent="-227013" algn="l" rtl="0">
                        <a:lnSpc>
                          <a:spcPct val="107000"/>
                        </a:lnSpc>
                        <a:spcBef>
                          <a:spcPts val="0"/>
                        </a:spcBef>
                        <a:spcAft>
                          <a:spcPts val="0"/>
                        </a:spcAft>
                        <a:buClr>
                          <a:schemeClr val="dk1"/>
                        </a:buClr>
                        <a:buSzPts val="1620"/>
                        <a:buFont typeface="Courier New"/>
                        <a:buChar char="o"/>
                      </a:pPr>
                      <a:r>
                        <a:rPr lang="en-IN" sz="1800" u="none" strike="noStrike" cap="none" dirty="0">
                          <a:sym typeface="Arial Narrow"/>
                        </a:rPr>
                        <a:t>Cuffs should be wiped with alcohol- based disinfectant and regular laundering is recommended for the cover</a:t>
                      </a:r>
                      <a:endParaRPr sz="1800" b="0" u="none" strike="noStrike" cap="none" dirty="0">
                        <a:solidFill>
                          <a:schemeClr val="dk1"/>
                        </a:solidFill>
                        <a:latin typeface="Gill Sans MT" panose="020B0502020104020203" pitchFamily="34" charset="0"/>
                        <a:ea typeface="Arial Narrow"/>
                        <a:cs typeface="Arial Narrow"/>
                        <a:sym typeface="Arial Narrow"/>
                      </a:endParaRPr>
                    </a:p>
                  </a:txBody>
                  <a:tcPr marL="0" marR="0" marT="45725" marB="0"/>
                </a:tc>
                <a:extLst>
                  <a:ext uri="{0D108BD9-81ED-4DB2-BD59-A6C34878D82A}">
                    <a16:rowId xmlns:a16="http://schemas.microsoft.com/office/drawing/2014/main" val="10002"/>
                  </a:ext>
                </a:extLst>
              </a:tr>
              <a:tr h="1506525">
                <a:tc>
                  <a:txBody>
                    <a:bodyPr/>
                    <a:lstStyle/>
                    <a:p>
                      <a:pPr marL="71755" marR="0" lvl="0" indent="0" algn="l" rtl="0">
                        <a:lnSpc>
                          <a:spcPct val="108000"/>
                        </a:lnSpc>
                        <a:spcBef>
                          <a:spcPts val="0"/>
                        </a:spcBef>
                        <a:spcAft>
                          <a:spcPts val="0"/>
                        </a:spcAft>
                        <a:buNone/>
                      </a:pPr>
                      <a:r>
                        <a:rPr lang="en-IN" sz="1800" u="none" strike="noStrike" cap="none">
                          <a:sym typeface="Arial Narrow"/>
                        </a:rPr>
                        <a:t>Thermometer</a:t>
                      </a:r>
                      <a:endParaRPr sz="1800" b="0" u="none" strike="noStrike" cap="none">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71755" marR="0" lvl="0" indent="0" algn="l" rtl="0">
                        <a:lnSpc>
                          <a:spcPct val="108000"/>
                        </a:lnSpc>
                        <a:spcBef>
                          <a:spcPts val="0"/>
                        </a:spcBef>
                        <a:spcAft>
                          <a:spcPts val="0"/>
                        </a:spcAft>
                        <a:buNone/>
                      </a:pPr>
                      <a:r>
                        <a:rPr lang="en-IN" sz="1800" u="none" strike="noStrike" cap="none">
                          <a:sym typeface="Arial Narrow"/>
                        </a:rPr>
                        <a:t>Detergent and water</a:t>
                      </a:r>
                      <a:endParaRPr sz="1800" u="none" strike="noStrike" cap="none">
                        <a:sym typeface="Arial Narrow"/>
                      </a:endParaRPr>
                    </a:p>
                    <a:p>
                      <a:pPr marL="71755" marR="0" lvl="0" indent="0" algn="l" rtl="0">
                        <a:lnSpc>
                          <a:spcPct val="108000"/>
                        </a:lnSpc>
                        <a:spcBef>
                          <a:spcPts val="410"/>
                        </a:spcBef>
                        <a:spcAft>
                          <a:spcPts val="0"/>
                        </a:spcAft>
                        <a:buNone/>
                      </a:pPr>
                      <a:r>
                        <a:rPr lang="en-IN" sz="1800" u="none" strike="noStrike" cap="none">
                          <a:sym typeface="Arial Narrow"/>
                        </a:rPr>
                        <a:t>Alcohol rub</a:t>
                      </a:r>
                      <a:endParaRPr/>
                    </a:p>
                    <a:p>
                      <a:pPr marL="71755" marR="0" lvl="0" indent="0" algn="l" rtl="0">
                        <a:lnSpc>
                          <a:spcPct val="108000"/>
                        </a:lnSpc>
                        <a:spcBef>
                          <a:spcPts val="410"/>
                        </a:spcBef>
                        <a:spcAft>
                          <a:spcPts val="0"/>
                        </a:spcAft>
                        <a:buNone/>
                      </a:pPr>
                      <a:r>
                        <a:rPr lang="en-IN" sz="1800" u="none" strike="noStrike" cap="none">
                          <a:sym typeface="Arial Narrow"/>
                        </a:rPr>
                        <a:t>Individual thermometer holder</a:t>
                      </a:r>
                      <a:endParaRPr sz="1800" b="0" u="none" strike="noStrike" cap="none">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71755" marR="0" lvl="0" indent="0" algn="l" rtl="0">
                        <a:lnSpc>
                          <a:spcPct val="108000"/>
                        </a:lnSpc>
                        <a:spcBef>
                          <a:spcPts val="0"/>
                        </a:spcBef>
                        <a:spcAft>
                          <a:spcPts val="0"/>
                        </a:spcAft>
                        <a:buNone/>
                      </a:pPr>
                      <a:r>
                        <a:rPr lang="en-IN" sz="1800" u="none" strike="noStrike" cap="none">
                          <a:sym typeface="Arial Narrow"/>
                        </a:rPr>
                        <a:t>Cleaning</a:t>
                      </a:r>
                      <a:endParaRPr sz="1800" b="0" u="none" strike="noStrike" cap="none">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285750" marR="145415" lvl="0" indent="-227013" algn="l" rtl="0">
                        <a:lnSpc>
                          <a:spcPct val="107000"/>
                        </a:lnSpc>
                        <a:spcBef>
                          <a:spcPts val="0"/>
                        </a:spcBef>
                        <a:spcAft>
                          <a:spcPts val="0"/>
                        </a:spcAft>
                        <a:buClr>
                          <a:schemeClr val="dk1"/>
                        </a:buClr>
                        <a:buSzPts val="1620"/>
                        <a:buFont typeface="Courier New"/>
                        <a:buChar char="o"/>
                      </a:pPr>
                      <a:r>
                        <a:rPr lang="en-IN" sz="1800" u="none" strike="noStrike" cap="none" dirty="0">
                          <a:sym typeface="Arial Narrow"/>
                        </a:rPr>
                        <a:t>Should be stored dry in individual holder</a:t>
                      </a:r>
                      <a:endParaRPr sz="1800" u="none" strike="noStrike" cap="none" dirty="0">
                        <a:sym typeface="Arial Narrow"/>
                      </a:endParaRPr>
                    </a:p>
                    <a:p>
                      <a:pPr marL="285750" marR="145415" lvl="0" indent="-227013" algn="l" rtl="0">
                        <a:lnSpc>
                          <a:spcPct val="107000"/>
                        </a:lnSpc>
                        <a:spcBef>
                          <a:spcPts val="410"/>
                        </a:spcBef>
                        <a:spcAft>
                          <a:spcPts val="0"/>
                        </a:spcAft>
                        <a:buClr>
                          <a:schemeClr val="dk1"/>
                        </a:buClr>
                        <a:buSzPts val="1620"/>
                        <a:buFont typeface="Courier New"/>
                        <a:buChar char="o"/>
                      </a:pPr>
                      <a:r>
                        <a:rPr lang="en-IN" sz="1800" u="none" strike="noStrike" cap="none" dirty="0">
                          <a:sym typeface="Arial Narrow"/>
                        </a:rPr>
                        <a:t>Clean with detergent and tepid water and wipe with alcohol rub in between patient use</a:t>
                      </a:r>
                      <a:endParaRPr sz="1800" u="none" strike="noStrike" cap="none" dirty="0">
                        <a:sym typeface="Arial Narrow"/>
                      </a:endParaRPr>
                    </a:p>
                    <a:p>
                      <a:pPr marL="285750" marR="145415" lvl="0" indent="-227013" algn="l" rtl="0">
                        <a:lnSpc>
                          <a:spcPct val="107000"/>
                        </a:lnSpc>
                        <a:spcBef>
                          <a:spcPts val="410"/>
                        </a:spcBef>
                        <a:spcAft>
                          <a:spcPts val="0"/>
                        </a:spcAft>
                        <a:buClr>
                          <a:schemeClr val="dk1"/>
                        </a:buClr>
                        <a:buSzPts val="1620"/>
                        <a:buFont typeface="Courier New"/>
                        <a:buChar char="o"/>
                      </a:pPr>
                      <a:r>
                        <a:rPr lang="en-IN" sz="1800" u="none" strike="noStrike" cap="none" dirty="0">
                          <a:sym typeface="Arial Narrow"/>
                        </a:rPr>
                        <a:t>Store in individual holder inverted</a:t>
                      </a:r>
                      <a:endParaRPr sz="1800" u="none" strike="noStrike" cap="none" dirty="0">
                        <a:sym typeface="Arial Narrow"/>
                      </a:endParaRPr>
                    </a:p>
                    <a:p>
                      <a:pPr marL="285750" marR="145415" lvl="0" indent="-227013" algn="l" rtl="0">
                        <a:lnSpc>
                          <a:spcPct val="107000"/>
                        </a:lnSpc>
                        <a:spcBef>
                          <a:spcPts val="410"/>
                        </a:spcBef>
                        <a:spcAft>
                          <a:spcPts val="0"/>
                        </a:spcAft>
                        <a:buClr>
                          <a:schemeClr val="dk1"/>
                        </a:buClr>
                        <a:buSzPts val="1620"/>
                        <a:buFont typeface="Courier New"/>
                        <a:buChar char="o"/>
                      </a:pPr>
                      <a:r>
                        <a:rPr lang="en-IN" sz="1800" u="none" strike="noStrike" cap="none" dirty="0">
                          <a:sym typeface="Arial Narrow"/>
                        </a:rPr>
                        <a:t>Preferably one thermometer for each patient</a:t>
                      </a:r>
                      <a:endParaRPr sz="1800" b="0" u="none" strike="noStrike" cap="none" dirty="0">
                        <a:solidFill>
                          <a:schemeClr val="dk1"/>
                        </a:solidFill>
                        <a:latin typeface="Gill Sans MT" panose="020B0502020104020203" pitchFamily="34" charset="0"/>
                        <a:ea typeface="Arial Narrow"/>
                        <a:cs typeface="Arial Narrow"/>
                        <a:sym typeface="Arial Narrow"/>
                      </a:endParaRPr>
                    </a:p>
                  </a:txBody>
                  <a:tcPr marL="0" marR="0" marT="45725" marB="0"/>
                </a:tc>
                <a:extLst>
                  <a:ext uri="{0D108BD9-81ED-4DB2-BD59-A6C34878D82A}">
                    <a16:rowId xmlns:a16="http://schemas.microsoft.com/office/drawing/2014/main" val="10003"/>
                  </a:ext>
                </a:extLst>
              </a:tr>
              <a:tr h="1259625">
                <a:tc>
                  <a:txBody>
                    <a:bodyPr/>
                    <a:lstStyle/>
                    <a:p>
                      <a:pPr marL="71755" marR="0" lvl="0" indent="0" algn="l" rtl="0">
                        <a:lnSpc>
                          <a:spcPct val="108000"/>
                        </a:lnSpc>
                        <a:spcBef>
                          <a:spcPts val="0"/>
                        </a:spcBef>
                        <a:spcAft>
                          <a:spcPts val="0"/>
                        </a:spcAft>
                        <a:buNone/>
                      </a:pPr>
                      <a:r>
                        <a:rPr lang="en-IN" sz="1800" u="none" strike="noStrike" cap="none">
                          <a:sym typeface="Arial Narrow"/>
                        </a:rPr>
                        <a:t>Injection and dressing trolley</a:t>
                      </a:r>
                      <a:endParaRPr sz="1800" b="0" u="none" strike="noStrike" cap="none">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71755" marR="0" lvl="0" indent="0" algn="l" rtl="0">
                        <a:lnSpc>
                          <a:spcPct val="108000"/>
                        </a:lnSpc>
                        <a:spcBef>
                          <a:spcPts val="0"/>
                        </a:spcBef>
                        <a:spcAft>
                          <a:spcPts val="0"/>
                        </a:spcAft>
                        <a:buNone/>
                      </a:pPr>
                      <a:r>
                        <a:rPr lang="en-IN" sz="1800" u="none" strike="noStrike" cap="none">
                          <a:sym typeface="Arial Narrow"/>
                        </a:rPr>
                        <a:t>Detergent and water</a:t>
                      </a:r>
                      <a:endParaRPr sz="1800" u="none" strike="noStrike" cap="none">
                        <a:sym typeface="Arial Narrow"/>
                      </a:endParaRPr>
                    </a:p>
                    <a:p>
                      <a:pPr marL="71755" marR="0" lvl="0" indent="0" algn="l" rtl="0">
                        <a:lnSpc>
                          <a:spcPct val="108000"/>
                        </a:lnSpc>
                        <a:spcBef>
                          <a:spcPts val="410"/>
                        </a:spcBef>
                        <a:spcAft>
                          <a:spcPts val="0"/>
                        </a:spcAft>
                        <a:buNone/>
                      </a:pPr>
                      <a:r>
                        <a:rPr lang="en-IN" sz="1800" u="none" strike="noStrike" cap="none">
                          <a:sym typeface="Arial Narrow"/>
                        </a:rPr>
                        <a:t>Duster</a:t>
                      </a:r>
                      <a:endParaRPr/>
                    </a:p>
                    <a:p>
                      <a:pPr marL="71755" marR="0" lvl="0" indent="0" algn="l" rtl="0">
                        <a:lnSpc>
                          <a:spcPct val="108000"/>
                        </a:lnSpc>
                        <a:spcBef>
                          <a:spcPts val="410"/>
                        </a:spcBef>
                        <a:spcAft>
                          <a:spcPts val="0"/>
                        </a:spcAft>
                        <a:buNone/>
                      </a:pPr>
                      <a:r>
                        <a:rPr lang="en-IN" sz="1800" u="none" strike="noStrike" cap="none">
                          <a:sym typeface="Arial Narrow"/>
                        </a:rPr>
                        <a:t>Disinfectant (70% alcohol)</a:t>
                      </a:r>
                      <a:endParaRPr sz="1800" b="0" u="none" strike="noStrike" cap="none">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71755" marR="0" lvl="0" indent="0" algn="l" rtl="0">
                        <a:lnSpc>
                          <a:spcPct val="108000"/>
                        </a:lnSpc>
                        <a:spcBef>
                          <a:spcPts val="0"/>
                        </a:spcBef>
                        <a:spcAft>
                          <a:spcPts val="0"/>
                        </a:spcAft>
                        <a:buNone/>
                      </a:pPr>
                      <a:r>
                        <a:rPr lang="en-IN" sz="1800" u="none" strike="noStrike" cap="none">
                          <a:sym typeface="Arial Narrow"/>
                        </a:rPr>
                        <a:t>Cleaning</a:t>
                      </a:r>
                      <a:endParaRPr sz="1800" b="0" u="none" strike="noStrike" cap="none">
                        <a:solidFill>
                          <a:schemeClr val="dk1"/>
                        </a:solidFill>
                        <a:latin typeface="Gill Sans MT" panose="020B0502020104020203" pitchFamily="34" charset="0"/>
                        <a:ea typeface="Arial Narrow"/>
                        <a:cs typeface="Arial Narrow"/>
                        <a:sym typeface="Arial Narrow"/>
                      </a:endParaRPr>
                    </a:p>
                  </a:txBody>
                  <a:tcPr marL="0" marR="0" marT="45725" marB="0"/>
                </a:tc>
                <a:tc>
                  <a:txBody>
                    <a:bodyPr/>
                    <a:lstStyle/>
                    <a:p>
                      <a:pPr marL="285750" marR="145415" lvl="0" indent="-227013" algn="l" rtl="0">
                        <a:lnSpc>
                          <a:spcPct val="107000"/>
                        </a:lnSpc>
                        <a:spcBef>
                          <a:spcPts val="0"/>
                        </a:spcBef>
                        <a:spcAft>
                          <a:spcPts val="0"/>
                        </a:spcAft>
                        <a:buClr>
                          <a:schemeClr val="dk1"/>
                        </a:buClr>
                        <a:buSzPts val="1620"/>
                        <a:buFont typeface="Courier New"/>
                        <a:buChar char="o"/>
                      </a:pPr>
                      <a:r>
                        <a:rPr lang="en-IN" sz="1800" u="none" strike="noStrike" cap="none" dirty="0">
                          <a:sym typeface="Arial Narrow"/>
                        </a:rPr>
                        <a:t>To be cleaned daily with detergent and water</a:t>
                      </a:r>
                      <a:endParaRPr sz="1800" u="none" strike="noStrike" cap="none" dirty="0">
                        <a:sym typeface="Arial Narrow"/>
                      </a:endParaRPr>
                    </a:p>
                    <a:p>
                      <a:pPr marL="285750" marR="145415" lvl="0" indent="-227013" algn="l" rtl="0">
                        <a:lnSpc>
                          <a:spcPct val="107000"/>
                        </a:lnSpc>
                        <a:spcBef>
                          <a:spcPts val="410"/>
                        </a:spcBef>
                        <a:spcAft>
                          <a:spcPts val="0"/>
                        </a:spcAft>
                        <a:buClr>
                          <a:schemeClr val="dk1"/>
                        </a:buClr>
                        <a:buSzPts val="1620"/>
                        <a:buFont typeface="Courier New"/>
                        <a:buChar char="o"/>
                      </a:pPr>
                      <a:r>
                        <a:rPr lang="en-IN" sz="1800" u="none" strike="noStrike" cap="none" dirty="0">
                          <a:sym typeface="Arial Narrow"/>
                        </a:rPr>
                        <a:t>After each use should be wiped with disinfectant</a:t>
                      </a:r>
                      <a:endParaRPr sz="1800" b="0" u="none" strike="noStrike" cap="none" dirty="0">
                        <a:solidFill>
                          <a:schemeClr val="dk1"/>
                        </a:solidFill>
                        <a:latin typeface="Gill Sans MT" panose="020B0502020104020203" pitchFamily="34" charset="0"/>
                        <a:ea typeface="Arial Narrow"/>
                        <a:cs typeface="Arial Narrow"/>
                        <a:sym typeface="Arial Narrow"/>
                      </a:endParaRPr>
                    </a:p>
                  </a:txBody>
                  <a:tcPr marL="0" marR="0" marT="45725" marB="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70693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566" y="271860"/>
            <a:ext cx="11861074" cy="1086677"/>
          </a:xfrm>
        </p:spPr>
        <p:txBody>
          <a:bodyPr>
            <a:normAutofit/>
          </a:bodyPr>
          <a:lstStyle/>
          <a:p>
            <a:pPr algn="ctr"/>
            <a:r>
              <a:rPr lang="en-US" dirty="0"/>
              <a:t>Environmental Cleaning</a:t>
            </a:r>
          </a:p>
        </p:txBody>
      </p:sp>
      <p:sp>
        <p:nvSpPr>
          <p:cNvPr id="3" name="Content Placeholder 2"/>
          <p:cNvSpPr>
            <a:spLocks noGrp="1"/>
          </p:cNvSpPr>
          <p:nvPr>
            <p:ph idx="1"/>
          </p:nvPr>
        </p:nvSpPr>
        <p:spPr>
          <a:xfrm>
            <a:off x="300446" y="1358537"/>
            <a:ext cx="9001816" cy="4780962"/>
          </a:xfrm>
        </p:spPr>
        <p:txBody>
          <a:bodyPr>
            <a:normAutofit lnSpcReduction="10000"/>
          </a:bodyPr>
          <a:lstStyle/>
          <a:p>
            <a:r>
              <a:rPr lang="en-US" dirty="0"/>
              <a:t>Environmental surfaces or objects contaminated with blood, other body fluids, secretions or excretions should be cleaned and disinfected using standard hospital detergents/disinfectants</a:t>
            </a:r>
          </a:p>
          <a:p>
            <a:endParaRPr lang="en-US" dirty="0"/>
          </a:p>
          <a:p>
            <a:r>
              <a:rPr lang="en-US" dirty="0"/>
              <a:t>The contact period of the chemical with the surface should be min. of 30 Minutes.</a:t>
            </a:r>
          </a:p>
          <a:p>
            <a:pPr marL="0" indent="0">
              <a:buNone/>
            </a:pPr>
            <a:endParaRPr lang="en-US" dirty="0"/>
          </a:p>
          <a:p>
            <a:r>
              <a:rPr lang="en-US" dirty="0"/>
              <a:t> Disinfect all external surfaces of specimen containers thoroughly (using an effective disinfectant) prior to transport. </a:t>
            </a:r>
          </a:p>
        </p:txBody>
      </p:sp>
      <p:pic>
        <p:nvPicPr>
          <p:cNvPr id="4" name="Picture 2" descr="cleaning a counter">
            <a:extLst>
              <a:ext uri="{FF2B5EF4-FFF2-40B4-BE49-F238E27FC236}">
                <a16:creationId xmlns:a16="http://schemas.microsoft.com/office/drawing/2014/main" id="{47B9D8A8-3B8F-461C-A35A-E3EF1A8EF2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89391" y="2480158"/>
            <a:ext cx="1827335" cy="1827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0594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37"/>
          <p:cNvSpPr txBox="1">
            <a:spLocks noGrp="1"/>
          </p:cNvSpPr>
          <p:nvPr>
            <p:ph type="body" idx="1"/>
          </p:nvPr>
        </p:nvSpPr>
        <p:spPr>
          <a:xfrm>
            <a:off x="471955" y="2844300"/>
            <a:ext cx="10992166" cy="1093200"/>
          </a:xfrm>
          <a:prstGeom prst="rect">
            <a:avLst/>
          </a:prstGeom>
        </p:spPr>
        <p:txBody>
          <a:bodyPr spcFirstLastPara="1" vert="horz" wrap="square" lIns="91425" tIns="91425" rIns="91425" bIns="91425" rtlCol="0" anchor="ctr" anchorCtr="0">
            <a:noAutofit/>
          </a:bodyPr>
          <a:lstStyle/>
          <a:p>
            <a:pPr marL="0" indent="0">
              <a:buNone/>
            </a:pPr>
            <a:r>
              <a:rPr lang="en" sz="4800" b="1" dirty="0"/>
              <a:t>We can stop Coronavirus!</a:t>
            </a:r>
            <a:endParaRPr sz="4800" b="1" dirty="0"/>
          </a:p>
        </p:txBody>
      </p:sp>
      <p:sp>
        <p:nvSpPr>
          <p:cNvPr id="157" name="Google Shape;157;p37"/>
          <p:cNvSpPr txBox="1">
            <a:spLocks noGrp="1"/>
          </p:cNvSpPr>
          <p:nvPr>
            <p:ph type="sldNum" idx="12"/>
          </p:nvPr>
        </p:nvSpPr>
        <p:spPr>
          <a:xfrm>
            <a:off x="5821650" y="6479803"/>
            <a:ext cx="548700" cy="378300"/>
          </a:xfrm>
          <a:prstGeom prst="rect">
            <a:avLst/>
          </a:prstGeom>
        </p:spPr>
        <p:txBody>
          <a:bodyPr spcFirstLastPara="1" vert="horz" wrap="square" lIns="91425" tIns="91425" rIns="91425" bIns="91425" rtlCol="0" anchor="t" anchorCtr="0">
            <a:noAutofit/>
          </a:bodyPr>
          <a:lstStyle/>
          <a:p>
            <a:pPr algn="ctr"/>
            <a:fld id="{00000000-1234-1234-1234-123412341234}" type="slidenum">
              <a:rPr lang="en"/>
              <a:pPr algn="ctr"/>
              <a:t>2</a:t>
            </a:fld>
            <a:endParaRPr/>
          </a:p>
        </p:txBody>
      </p:sp>
    </p:spTree>
    <p:extLst>
      <p:ext uri="{BB962C8B-B14F-4D97-AF65-F5344CB8AC3E}">
        <p14:creationId xmlns:p14="http://schemas.microsoft.com/office/powerpoint/2010/main" val="2752060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1"/>
          <p:cNvSpPr txBox="1">
            <a:spLocks noGrp="1"/>
          </p:cNvSpPr>
          <p:nvPr>
            <p:ph type="title"/>
          </p:nvPr>
        </p:nvSpPr>
        <p:spPr>
          <a:xfrm>
            <a:off x="607424" y="339931"/>
            <a:ext cx="11194867" cy="651589"/>
          </a:xfrm>
          <a:prstGeom prst="rect">
            <a:avLst/>
          </a:prstGeom>
          <a:noFill/>
          <a:ln>
            <a:noFill/>
          </a:ln>
        </p:spPr>
        <p:txBody>
          <a:bodyPr spcFirstLastPara="1" vert="horz" wrap="square" lIns="91425" tIns="45700" rIns="91425" bIns="45700" rtlCol="0" anchor="ctr" anchorCtr="0">
            <a:noAutofit/>
          </a:bodyPr>
          <a:lstStyle/>
          <a:p>
            <a:pPr algn="ctr">
              <a:spcBef>
                <a:spcPts val="0"/>
              </a:spcBef>
              <a:buClr>
                <a:srgbClr val="C00000"/>
              </a:buClr>
              <a:buSzPts val="4400"/>
            </a:pPr>
            <a:r>
              <a:rPr lang="en-IN" dirty="0"/>
              <a:t>IV. Bio-Medical Waste Management </a:t>
            </a:r>
            <a:endParaRPr dirty="0"/>
          </a:p>
        </p:txBody>
      </p:sp>
      <p:graphicFrame>
        <p:nvGraphicFramePr>
          <p:cNvPr id="290" name="Google Shape;290;p41"/>
          <p:cNvGraphicFramePr/>
          <p:nvPr/>
        </p:nvGraphicFramePr>
        <p:xfrm>
          <a:off x="333103" y="1101324"/>
          <a:ext cx="11194867" cy="4648200"/>
        </p:xfrm>
        <a:graphic>
          <a:graphicData uri="http://schemas.openxmlformats.org/drawingml/2006/table">
            <a:tbl>
              <a:tblPr firstRow="1" bandRow="1">
                <a:noFill/>
              </a:tblPr>
              <a:tblGrid>
                <a:gridCol w="1218249">
                  <a:extLst>
                    <a:ext uri="{9D8B030D-6E8A-4147-A177-3AD203B41FA5}">
                      <a16:colId xmlns:a16="http://schemas.microsoft.com/office/drawing/2014/main" val="20000"/>
                    </a:ext>
                  </a:extLst>
                </a:gridCol>
                <a:gridCol w="2920403">
                  <a:extLst>
                    <a:ext uri="{9D8B030D-6E8A-4147-A177-3AD203B41FA5}">
                      <a16:colId xmlns:a16="http://schemas.microsoft.com/office/drawing/2014/main" val="20001"/>
                    </a:ext>
                  </a:extLst>
                </a:gridCol>
                <a:gridCol w="3872315">
                  <a:extLst>
                    <a:ext uri="{9D8B030D-6E8A-4147-A177-3AD203B41FA5}">
                      <a16:colId xmlns:a16="http://schemas.microsoft.com/office/drawing/2014/main" val="20002"/>
                    </a:ext>
                  </a:extLst>
                </a:gridCol>
                <a:gridCol w="3183900">
                  <a:extLst>
                    <a:ext uri="{9D8B030D-6E8A-4147-A177-3AD203B41FA5}">
                      <a16:colId xmlns:a16="http://schemas.microsoft.com/office/drawing/2014/main" val="20003"/>
                    </a:ext>
                  </a:extLst>
                </a:gridCol>
              </a:tblGrid>
              <a:tr h="407925">
                <a:tc>
                  <a:txBody>
                    <a:bodyPr/>
                    <a:lstStyle/>
                    <a:p>
                      <a:pPr marL="0" marR="0" lvl="0" indent="0" algn="l" rtl="0">
                        <a:spcBef>
                          <a:spcPts val="0"/>
                        </a:spcBef>
                        <a:spcAft>
                          <a:spcPts val="0"/>
                        </a:spcAft>
                        <a:buNone/>
                      </a:pPr>
                      <a:r>
                        <a:rPr lang="en-IN" sz="1600" b="1" u="none" strike="noStrike" cap="none" dirty="0">
                          <a:latin typeface="Gill Sans MT" panose="020B0502020104020203" pitchFamily="34" charset="0"/>
                          <a:ea typeface="Arial Narrow"/>
                          <a:cs typeface="Arial Narrow"/>
                          <a:sym typeface="Arial Narrow"/>
                        </a:rPr>
                        <a:t>Category</a:t>
                      </a:r>
                      <a:endParaRPr b="1" dirty="0">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IN" sz="1600" b="1" dirty="0">
                          <a:latin typeface="Gill Sans MT" panose="020B0502020104020203" pitchFamily="34" charset="0"/>
                          <a:ea typeface="Arial Narrow"/>
                          <a:cs typeface="Arial Narrow"/>
                          <a:sym typeface="Arial Narrow"/>
                        </a:rPr>
                        <a:t>Type of bag/container</a:t>
                      </a:r>
                      <a:endParaRPr b="1" dirty="0">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IN" sz="1600" b="1" dirty="0">
                          <a:latin typeface="Gill Sans MT" panose="020B0502020104020203" pitchFamily="34" charset="0"/>
                          <a:ea typeface="Arial Narrow"/>
                          <a:cs typeface="Arial Narrow"/>
                          <a:sym typeface="Arial Narrow"/>
                        </a:rPr>
                        <a:t>Type of waste</a:t>
                      </a:r>
                      <a:endParaRPr b="1" dirty="0">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IN" sz="1600" b="1" dirty="0">
                          <a:latin typeface="Gill Sans MT" panose="020B0502020104020203" pitchFamily="34" charset="0"/>
                          <a:ea typeface="Arial Narrow"/>
                          <a:cs typeface="Arial Narrow"/>
                          <a:sym typeface="Arial Narrow"/>
                        </a:rPr>
                        <a:t>Treatment disposal options</a:t>
                      </a:r>
                      <a:endParaRPr sz="1600" b="1" dirty="0">
                        <a:latin typeface="Gill Sans MT" panose="020B0502020104020203" pitchFamily="34" charset="0"/>
                        <a:ea typeface="Arial Narrow"/>
                        <a:cs typeface="Arial Narrow"/>
                        <a:sym typeface="Arial Narrow"/>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1895275">
                <a:tc>
                  <a:txBody>
                    <a:bodyPr/>
                    <a:lstStyle/>
                    <a:p>
                      <a:pPr marL="0" marR="0" lvl="0" indent="0" algn="l" rtl="0">
                        <a:spcBef>
                          <a:spcPts val="0"/>
                        </a:spcBef>
                        <a:spcAft>
                          <a:spcPts val="0"/>
                        </a:spcAft>
                        <a:buNone/>
                      </a:pPr>
                      <a:r>
                        <a:rPr lang="en-IN" sz="2000" b="1">
                          <a:latin typeface="Gill Sans MT" panose="020B0502020104020203" pitchFamily="34" charset="0"/>
                          <a:ea typeface="Arial Narrow"/>
                          <a:cs typeface="Arial Narrow"/>
                          <a:sym typeface="Arial Narrow"/>
                        </a:rPr>
                        <a:t>Yellow</a:t>
                      </a:r>
                      <a:endParaRPr>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00"/>
                    </a:solidFill>
                  </a:tcPr>
                </a:tc>
                <a:tc>
                  <a:txBody>
                    <a:bodyPr/>
                    <a:lstStyle/>
                    <a:p>
                      <a:pPr marL="0" marR="0" lvl="0" indent="0" algn="l" rtl="0">
                        <a:spcBef>
                          <a:spcPts val="0"/>
                        </a:spcBef>
                        <a:spcAft>
                          <a:spcPts val="0"/>
                        </a:spcAft>
                        <a:buNone/>
                      </a:pPr>
                      <a:r>
                        <a:rPr lang="en-IN" sz="1600" dirty="0">
                          <a:latin typeface="Gill Sans MT" panose="020B0502020104020203" pitchFamily="34" charset="0"/>
                          <a:ea typeface="Arial Narrow"/>
                          <a:cs typeface="Arial Narrow"/>
                          <a:sym typeface="Arial Narrow"/>
                        </a:rPr>
                        <a:t>Non chlorinated colour coded bags in coloured bins</a:t>
                      </a:r>
                      <a:endParaRPr dirty="0">
                        <a:latin typeface="Gill Sans MT" panose="020B0502020104020203" pitchFamily="34" charset="0"/>
                      </a:endParaRPr>
                    </a:p>
                    <a:p>
                      <a:pPr marL="0" marR="0" lvl="0" indent="0" algn="l" rtl="0">
                        <a:spcBef>
                          <a:spcPts val="0"/>
                        </a:spcBef>
                        <a:spcAft>
                          <a:spcPts val="0"/>
                        </a:spcAft>
                        <a:buNone/>
                      </a:pPr>
                      <a:endParaRPr sz="1600" dirty="0">
                        <a:latin typeface="Gill Sans MT" panose="020B0502020104020203" pitchFamily="34" charset="0"/>
                        <a:ea typeface="Arial Narrow"/>
                        <a:cs typeface="Arial Narrow"/>
                        <a:sym typeface="Arial Narrow"/>
                      </a:endParaRPr>
                    </a:p>
                    <a:p>
                      <a:pPr marL="0" marR="0" lvl="0" indent="0" algn="l" rtl="0">
                        <a:spcBef>
                          <a:spcPts val="0"/>
                        </a:spcBef>
                        <a:spcAft>
                          <a:spcPts val="0"/>
                        </a:spcAft>
                        <a:buNone/>
                      </a:pPr>
                      <a:endParaRPr sz="1600" dirty="0">
                        <a:latin typeface="Gill Sans MT" panose="020B0502020104020203" pitchFamily="34" charset="0"/>
                        <a:ea typeface="Arial Narrow"/>
                        <a:cs typeface="Arial Narrow"/>
                        <a:sym typeface="Arial Narrow"/>
                      </a:endParaRPr>
                    </a:p>
                    <a:p>
                      <a:pPr marL="0" marR="0" lvl="0" indent="0" algn="l" rtl="0">
                        <a:spcBef>
                          <a:spcPts val="0"/>
                        </a:spcBef>
                        <a:spcAft>
                          <a:spcPts val="0"/>
                        </a:spcAft>
                        <a:buNone/>
                      </a:pPr>
                      <a:r>
                        <a:rPr lang="en-IN" sz="1600" dirty="0">
                          <a:latin typeface="Gill Sans MT" panose="020B0502020104020203" pitchFamily="34" charset="0"/>
                          <a:ea typeface="Arial Narrow"/>
                          <a:cs typeface="Arial Narrow"/>
                          <a:sym typeface="Arial Narrow"/>
                        </a:rPr>
                        <a:t>Separate collection system leading to ETP</a:t>
                      </a:r>
                      <a:endParaRPr sz="1600" dirty="0">
                        <a:latin typeface="Gill Sans MT" panose="020B0502020104020203" pitchFamily="34" charset="0"/>
                        <a:ea typeface="Arial Narrow"/>
                        <a:cs typeface="Arial Narrow"/>
                        <a:sym typeface="Arial Narrow"/>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285750" marR="0" lvl="0" indent="-285750" algn="l" rtl="0">
                        <a:spcBef>
                          <a:spcPts val="0"/>
                        </a:spcBef>
                        <a:spcAft>
                          <a:spcPts val="0"/>
                        </a:spcAft>
                        <a:buClr>
                          <a:schemeClr val="dk1"/>
                        </a:buClr>
                        <a:buSzPts val="1600"/>
                        <a:buFont typeface="Arial"/>
                        <a:buChar char="•"/>
                      </a:pPr>
                      <a:r>
                        <a:rPr lang="en-IN" sz="1600" dirty="0">
                          <a:latin typeface="Gill Sans MT" panose="020B0502020104020203" pitchFamily="34" charset="0"/>
                          <a:ea typeface="Arial Narrow"/>
                          <a:cs typeface="Arial Narrow"/>
                          <a:sym typeface="Arial Narrow"/>
                        </a:rPr>
                        <a:t>Human anatomical waste</a:t>
                      </a:r>
                      <a:endParaRPr dirty="0">
                        <a:latin typeface="Gill Sans MT" panose="020B0502020104020203" pitchFamily="34" charset="0"/>
                      </a:endParaRPr>
                    </a:p>
                    <a:p>
                      <a:pPr marL="285750" marR="0" lvl="0" indent="-285750" algn="l" rtl="0">
                        <a:spcBef>
                          <a:spcPts val="0"/>
                        </a:spcBef>
                        <a:spcAft>
                          <a:spcPts val="0"/>
                        </a:spcAft>
                        <a:buClr>
                          <a:schemeClr val="dk1"/>
                        </a:buClr>
                        <a:buSzPts val="1600"/>
                        <a:buFont typeface="Arial"/>
                        <a:buChar char="•"/>
                      </a:pPr>
                      <a:r>
                        <a:rPr lang="en-IN" sz="1600" dirty="0">
                          <a:latin typeface="Gill Sans MT" panose="020B0502020104020203" pitchFamily="34" charset="0"/>
                          <a:ea typeface="Arial Narrow"/>
                          <a:cs typeface="Arial Narrow"/>
                          <a:sym typeface="Arial Narrow"/>
                        </a:rPr>
                        <a:t>Animal anatomical waste</a:t>
                      </a:r>
                      <a:endParaRPr dirty="0">
                        <a:latin typeface="Gill Sans MT" panose="020B0502020104020203" pitchFamily="34" charset="0"/>
                      </a:endParaRPr>
                    </a:p>
                    <a:p>
                      <a:pPr marL="285750" marR="0" lvl="0" indent="-285750" algn="l" rtl="0">
                        <a:spcBef>
                          <a:spcPts val="0"/>
                        </a:spcBef>
                        <a:spcAft>
                          <a:spcPts val="0"/>
                        </a:spcAft>
                        <a:buClr>
                          <a:schemeClr val="dk1"/>
                        </a:buClr>
                        <a:buSzPts val="1600"/>
                        <a:buFont typeface="Arial"/>
                        <a:buChar char="•"/>
                      </a:pPr>
                      <a:r>
                        <a:rPr lang="en-IN" sz="1600" dirty="0">
                          <a:latin typeface="Gill Sans MT" panose="020B0502020104020203" pitchFamily="34" charset="0"/>
                          <a:ea typeface="Arial Narrow"/>
                          <a:cs typeface="Arial Narrow"/>
                          <a:sym typeface="Arial Narrow"/>
                        </a:rPr>
                        <a:t>Soiled waste</a:t>
                      </a:r>
                      <a:endParaRPr dirty="0">
                        <a:latin typeface="Gill Sans MT" panose="020B0502020104020203" pitchFamily="34" charset="0"/>
                      </a:endParaRPr>
                    </a:p>
                    <a:p>
                      <a:pPr marL="285750" marR="0" lvl="0" indent="-285750" algn="l" rtl="0">
                        <a:spcBef>
                          <a:spcPts val="0"/>
                        </a:spcBef>
                        <a:spcAft>
                          <a:spcPts val="0"/>
                        </a:spcAft>
                        <a:buClr>
                          <a:schemeClr val="dk1"/>
                        </a:buClr>
                        <a:buSzPts val="1600"/>
                        <a:buFont typeface="Arial"/>
                        <a:buChar char="•"/>
                      </a:pPr>
                      <a:r>
                        <a:rPr lang="en-IN" sz="1600" dirty="0">
                          <a:latin typeface="Gill Sans MT" panose="020B0502020104020203" pitchFamily="34" charset="0"/>
                          <a:ea typeface="Arial Narrow"/>
                          <a:cs typeface="Arial Narrow"/>
                          <a:sym typeface="Arial Narrow"/>
                        </a:rPr>
                        <a:t>Expired or discarded medicines</a:t>
                      </a:r>
                      <a:endParaRPr dirty="0">
                        <a:latin typeface="Gill Sans MT" panose="020B0502020104020203" pitchFamily="34" charset="0"/>
                      </a:endParaRPr>
                    </a:p>
                    <a:p>
                      <a:pPr marL="285750" marR="0" lvl="0" indent="-285750" algn="l" rtl="0">
                        <a:spcBef>
                          <a:spcPts val="0"/>
                        </a:spcBef>
                        <a:spcAft>
                          <a:spcPts val="0"/>
                        </a:spcAft>
                        <a:buClr>
                          <a:schemeClr val="dk1"/>
                        </a:buClr>
                        <a:buSzPts val="1600"/>
                        <a:buFont typeface="Arial"/>
                        <a:buChar char="•"/>
                      </a:pPr>
                      <a:r>
                        <a:rPr lang="en-IN" sz="1600" dirty="0">
                          <a:latin typeface="Gill Sans MT" panose="020B0502020104020203" pitchFamily="34" charset="0"/>
                          <a:ea typeface="Arial Narrow"/>
                          <a:cs typeface="Arial Narrow"/>
                          <a:sym typeface="Arial Narrow"/>
                        </a:rPr>
                        <a:t>Chemical waste</a:t>
                      </a:r>
                      <a:endParaRPr dirty="0">
                        <a:latin typeface="Gill Sans MT" panose="020B0502020104020203" pitchFamily="34" charset="0"/>
                      </a:endParaRPr>
                    </a:p>
                    <a:p>
                      <a:pPr marL="285750" marR="0" lvl="0" indent="-285750" algn="l" rtl="0">
                        <a:spcBef>
                          <a:spcPts val="0"/>
                        </a:spcBef>
                        <a:spcAft>
                          <a:spcPts val="0"/>
                        </a:spcAft>
                        <a:buClr>
                          <a:schemeClr val="dk1"/>
                        </a:buClr>
                        <a:buSzPts val="1600"/>
                        <a:buFont typeface="Arial"/>
                        <a:buChar char="•"/>
                      </a:pPr>
                      <a:r>
                        <a:rPr lang="en-IN" sz="1600" dirty="0">
                          <a:latin typeface="Gill Sans MT" panose="020B0502020104020203" pitchFamily="34" charset="0"/>
                          <a:ea typeface="Arial Narrow"/>
                          <a:cs typeface="Arial Narrow"/>
                          <a:sym typeface="Arial Narrow"/>
                        </a:rPr>
                        <a:t>Micro, biotech &amp; clinical lab waste</a:t>
                      </a:r>
                      <a:endParaRPr dirty="0">
                        <a:latin typeface="Gill Sans MT" panose="020B0502020104020203" pitchFamily="34" charset="0"/>
                      </a:endParaRPr>
                    </a:p>
                    <a:p>
                      <a:pPr marL="285750" marR="0" lvl="0" indent="-285750" algn="l" rtl="0">
                        <a:spcBef>
                          <a:spcPts val="0"/>
                        </a:spcBef>
                        <a:spcAft>
                          <a:spcPts val="0"/>
                        </a:spcAft>
                        <a:buClr>
                          <a:schemeClr val="dk1"/>
                        </a:buClr>
                        <a:buSzPts val="1600"/>
                        <a:buFont typeface="Arial"/>
                        <a:buChar char="•"/>
                      </a:pPr>
                      <a:r>
                        <a:rPr lang="en-IN" sz="1600" dirty="0">
                          <a:latin typeface="Gill Sans MT" panose="020B0502020104020203" pitchFamily="34" charset="0"/>
                          <a:ea typeface="Arial Narrow"/>
                          <a:cs typeface="Arial Narrow"/>
                          <a:sym typeface="Arial Narrow"/>
                        </a:rPr>
                        <a:t>Chemical liquid waste</a:t>
                      </a:r>
                      <a:endParaRPr sz="1600" dirty="0">
                        <a:latin typeface="Gill Sans MT" panose="020B0502020104020203" pitchFamily="34" charset="0"/>
                        <a:ea typeface="Arial Narrow"/>
                        <a:cs typeface="Arial Narrow"/>
                        <a:sym typeface="Arial Narrow"/>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IN" sz="1600" dirty="0">
                          <a:latin typeface="Gill Sans MT" panose="020B0502020104020203" pitchFamily="34" charset="0"/>
                          <a:ea typeface="Arial Narrow"/>
                          <a:cs typeface="Arial Narrow"/>
                          <a:sym typeface="Arial Narrow"/>
                        </a:rPr>
                        <a:t>Incineration/deep burial</a:t>
                      </a:r>
                      <a:endParaRPr dirty="0">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867325">
                <a:tc>
                  <a:txBody>
                    <a:bodyPr/>
                    <a:lstStyle/>
                    <a:p>
                      <a:pPr marL="0" marR="0" lvl="0" indent="0" algn="l" rtl="0">
                        <a:spcBef>
                          <a:spcPts val="0"/>
                        </a:spcBef>
                        <a:spcAft>
                          <a:spcPts val="0"/>
                        </a:spcAft>
                        <a:buNone/>
                      </a:pPr>
                      <a:r>
                        <a:rPr lang="en-IN" sz="2000" b="1">
                          <a:latin typeface="Gill Sans MT" panose="020B0502020104020203" pitchFamily="34" charset="0"/>
                          <a:ea typeface="Arial Narrow"/>
                          <a:cs typeface="Arial Narrow"/>
                          <a:sym typeface="Arial Narrow"/>
                        </a:rPr>
                        <a:t>Red</a:t>
                      </a:r>
                      <a:endParaRPr>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0000"/>
                    </a:solidFill>
                  </a:tcPr>
                </a:tc>
                <a:tc>
                  <a:txBody>
                    <a:bodyPr/>
                    <a:lstStyle/>
                    <a:p>
                      <a:pPr marL="0" marR="0" lvl="0" indent="0" algn="l" rtl="0">
                        <a:spcBef>
                          <a:spcPts val="0"/>
                        </a:spcBef>
                        <a:spcAft>
                          <a:spcPts val="0"/>
                        </a:spcAft>
                        <a:buNone/>
                      </a:pPr>
                      <a:r>
                        <a:rPr lang="en-IN" sz="1600">
                          <a:latin typeface="Gill Sans MT" panose="020B0502020104020203" pitchFamily="34" charset="0"/>
                          <a:ea typeface="Arial Narrow"/>
                          <a:cs typeface="Arial Narrow"/>
                          <a:sym typeface="Arial Narrow"/>
                        </a:rPr>
                        <a:t>Non chlorinated plastic bags in coloured bins/ containers</a:t>
                      </a:r>
                      <a:endParaRPr sz="1600">
                        <a:latin typeface="Gill Sans MT" panose="020B0502020104020203" pitchFamily="34" charset="0"/>
                        <a:ea typeface="Arial Narrow"/>
                        <a:cs typeface="Arial Narrow"/>
                        <a:sym typeface="Arial Narrow"/>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IN" sz="1600" dirty="0">
                          <a:latin typeface="Gill Sans MT" panose="020B0502020104020203" pitchFamily="34" charset="0"/>
                          <a:ea typeface="Arial Narrow"/>
                          <a:cs typeface="Arial Narrow"/>
                          <a:sym typeface="Arial Narrow"/>
                        </a:rPr>
                        <a:t>Contaminated waste (recyclable) tubing, bottles, urine bags, syringes (without needles) and gloves</a:t>
                      </a:r>
                      <a:endParaRPr sz="1600" dirty="0">
                        <a:latin typeface="Gill Sans MT" panose="020B0502020104020203" pitchFamily="34" charset="0"/>
                        <a:ea typeface="Arial Narrow"/>
                        <a:cs typeface="Arial Narrow"/>
                        <a:sym typeface="Arial Narrow"/>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IN" sz="1600" dirty="0">
                          <a:latin typeface="Gill Sans MT" panose="020B0502020104020203" pitchFamily="34" charset="0"/>
                          <a:ea typeface="Arial Narrow"/>
                          <a:cs typeface="Arial Narrow"/>
                          <a:sym typeface="Arial Narrow"/>
                        </a:rPr>
                        <a:t>Auto/micro/hydro and then sent to recycling</a:t>
                      </a:r>
                      <a:endParaRPr dirty="0">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867325">
                <a:tc>
                  <a:txBody>
                    <a:bodyPr/>
                    <a:lstStyle/>
                    <a:p>
                      <a:pPr marL="0" marR="0" lvl="0" indent="0" algn="l" rtl="0">
                        <a:spcBef>
                          <a:spcPts val="0"/>
                        </a:spcBef>
                        <a:spcAft>
                          <a:spcPts val="0"/>
                        </a:spcAft>
                        <a:buNone/>
                      </a:pPr>
                      <a:r>
                        <a:rPr lang="en-IN" sz="2000" b="1">
                          <a:latin typeface="Gill Sans MT" panose="020B0502020104020203" pitchFamily="34" charset="0"/>
                          <a:ea typeface="Arial Narrow"/>
                          <a:cs typeface="Arial Narrow"/>
                          <a:sym typeface="Arial Narrow"/>
                        </a:rPr>
                        <a:t>White</a:t>
                      </a:r>
                      <a:endParaRPr>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2F2F2"/>
                    </a:solidFill>
                  </a:tcPr>
                </a:tc>
                <a:tc>
                  <a:txBody>
                    <a:bodyPr/>
                    <a:lstStyle/>
                    <a:p>
                      <a:pPr marL="0" marR="0" lvl="0" indent="0" algn="l" rtl="0">
                        <a:spcBef>
                          <a:spcPts val="0"/>
                        </a:spcBef>
                        <a:spcAft>
                          <a:spcPts val="0"/>
                        </a:spcAft>
                        <a:buNone/>
                      </a:pPr>
                      <a:r>
                        <a:rPr lang="en-IN" sz="1600">
                          <a:latin typeface="Gill Sans MT" panose="020B0502020104020203" pitchFamily="34" charset="0"/>
                          <a:ea typeface="Arial Narrow"/>
                          <a:cs typeface="Arial Narrow"/>
                          <a:sym typeface="Arial Narrow"/>
                        </a:rPr>
                        <a:t>Translucent, puncture, leak &amp; tamper proof</a:t>
                      </a:r>
                      <a:endParaRPr sz="1600">
                        <a:latin typeface="Gill Sans MT" panose="020B0502020104020203" pitchFamily="34" charset="0"/>
                        <a:ea typeface="Arial Narrow"/>
                        <a:cs typeface="Arial Narrow"/>
                        <a:sym typeface="Arial Narrow"/>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IN" sz="1600" dirty="0">
                          <a:latin typeface="Gill Sans MT" panose="020B0502020104020203" pitchFamily="34" charset="0"/>
                          <a:ea typeface="Arial Narrow"/>
                          <a:cs typeface="Arial Narrow"/>
                          <a:sym typeface="Arial Narrow"/>
                        </a:rPr>
                        <a:t>Waste sharps including metals</a:t>
                      </a:r>
                      <a:endParaRPr dirty="0">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IN" sz="1600" dirty="0">
                          <a:latin typeface="Gill Sans MT" panose="020B0502020104020203" pitchFamily="34" charset="0"/>
                          <a:ea typeface="Arial Narrow"/>
                          <a:cs typeface="Arial Narrow"/>
                          <a:sym typeface="Arial Narrow"/>
                        </a:rPr>
                        <a:t>Auto/dry heat sterilization followed by shredding /mutilation/encapsulation</a:t>
                      </a:r>
                      <a:endParaRPr dirty="0">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10350">
                <a:tc>
                  <a:txBody>
                    <a:bodyPr/>
                    <a:lstStyle/>
                    <a:p>
                      <a:pPr marL="0" marR="0" lvl="0" indent="0" algn="l" rtl="0">
                        <a:spcBef>
                          <a:spcPts val="0"/>
                        </a:spcBef>
                        <a:spcAft>
                          <a:spcPts val="0"/>
                        </a:spcAft>
                        <a:buNone/>
                      </a:pPr>
                      <a:r>
                        <a:rPr lang="en-IN" sz="2000" b="1">
                          <a:latin typeface="Gill Sans MT" panose="020B0502020104020203" pitchFamily="34" charset="0"/>
                          <a:ea typeface="Arial Narrow"/>
                          <a:cs typeface="Arial Narrow"/>
                          <a:sym typeface="Arial Narrow"/>
                        </a:rPr>
                        <a:t>Blue</a:t>
                      </a:r>
                      <a:endParaRPr>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0070C0"/>
                    </a:solidFill>
                  </a:tcPr>
                </a:tc>
                <a:tc>
                  <a:txBody>
                    <a:bodyPr/>
                    <a:lstStyle/>
                    <a:p>
                      <a:pPr marL="0" marR="0" lvl="0" indent="0" algn="l" rtl="0">
                        <a:spcBef>
                          <a:spcPts val="0"/>
                        </a:spcBef>
                        <a:spcAft>
                          <a:spcPts val="0"/>
                        </a:spcAft>
                        <a:buNone/>
                      </a:pPr>
                      <a:r>
                        <a:rPr lang="en-IN" sz="1600">
                          <a:latin typeface="Gill Sans MT" panose="020B0502020104020203" pitchFamily="34" charset="0"/>
                          <a:ea typeface="Arial Narrow"/>
                          <a:cs typeface="Arial Narrow"/>
                          <a:sym typeface="Arial Narrow"/>
                        </a:rPr>
                        <a:t>Water proof card board boxes/containers</a:t>
                      </a:r>
                      <a:endParaRPr>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IN" sz="1600" dirty="0">
                          <a:latin typeface="Gill Sans MT" panose="020B0502020104020203" pitchFamily="34" charset="0"/>
                          <a:ea typeface="Arial Narrow"/>
                          <a:cs typeface="Arial Narrow"/>
                          <a:sym typeface="Arial Narrow"/>
                        </a:rPr>
                        <a:t>Glassware waste</a:t>
                      </a:r>
                      <a:endParaRPr dirty="0">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IN" sz="1600" dirty="0">
                          <a:latin typeface="Gill Sans MT" panose="020B0502020104020203" pitchFamily="34" charset="0"/>
                          <a:ea typeface="Arial Narrow"/>
                          <a:cs typeface="Arial Narrow"/>
                          <a:sym typeface="Arial Narrow"/>
                        </a:rPr>
                        <a:t>Disinfection or auto/micro /hydro then sent to recycling</a:t>
                      </a:r>
                      <a:endParaRPr dirty="0">
                        <a:latin typeface="Gill Sans MT" panose="020B0502020104020203"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291" name="Google Shape;291;p41"/>
          <p:cNvSpPr txBox="1"/>
          <p:nvPr/>
        </p:nvSpPr>
        <p:spPr>
          <a:xfrm>
            <a:off x="333103" y="5859328"/>
            <a:ext cx="11469188" cy="584775"/>
          </a:xfrm>
          <a:prstGeom prst="rect">
            <a:avLst/>
          </a:prstGeom>
          <a:noFill/>
          <a:ln>
            <a:noFill/>
          </a:ln>
        </p:spPr>
        <p:txBody>
          <a:bodyPr spcFirstLastPara="1" wrap="square" lIns="91425" tIns="45700" rIns="91425" bIns="45700" anchor="t" anchorCtr="0">
            <a:noAutofit/>
          </a:bodyPr>
          <a:lstStyle/>
          <a:p>
            <a:r>
              <a:rPr lang="en-IN" sz="1600" dirty="0">
                <a:solidFill>
                  <a:schemeClr val="dk1"/>
                </a:solidFill>
                <a:latin typeface="Arial Narrow"/>
                <a:ea typeface="Arial Narrow"/>
                <a:cs typeface="Arial Narrow"/>
                <a:sym typeface="Arial Narrow"/>
              </a:rPr>
              <a:t>*</a:t>
            </a:r>
            <a:r>
              <a:rPr lang="en-IN" sz="1600" dirty="0">
                <a:solidFill>
                  <a:schemeClr val="dk1"/>
                </a:solidFill>
                <a:latin typeface="Gill Sans MT" panose="020B0502020104020203" pitchFamily="34" charset="0"/>
                <a:ea typeface="Arial Narrow"/>
                <a:cs typeface="Arial Narrow"/>
                <a:sym typeface="Arial Narrow"/>
              </a:rPr>
              <a:t>Disposal by deep burial is permitted only in rural or remote areas where there is no access to common bio-medical waste treatment facility. This will be carried out with prior approval from the prescribed authority</a:t>
            </a:r>
            <a:endParaRPr dirty="0">
              <a:latin typeface="Gill Sans MT" panose="020B0502020104020203" pitchFamily="34" charset="0"/>
            </a:endParaRPr>
          </a:p>
        </p:txBody>
      </p:sp>
      <p:sp>
        <p:nvSpPr>
          <p:cNvPr id="292" name="Google Shape;292;p41"/>
          <p:cNvSpPr/>
          <p:nvPr/>
        </p:nvSpPr>
        <p:spPr>
          <a:xfrm>
            <a:off x="3544108" y="2783303"/>
            <a:ext cx="717755" cy="299955"/>
          </a:xfrm>
          <a:prstGeom prst="leftArrow">
            <a:avLst>
              <a:gd name="adj1" fmla="val 50000"/>
              <a:gd name="adj2" fmla="val 50000"/>
            </a:avLst>
          </a:prstGeom>
          <a:solidFill>
            <a:srgbClr val="FFFF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algn="ctr"/>
            <a:endParaRPr>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82212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3" name="Google Shape;253;p36"/>
          <p:cNvSpPr txBox="1">
            <a:spLocks noGrp="1"/>
          </p:cNvSpPr>
          <p:nvPr>
            <p:ph type="title"/>
          </p:nvPr>
        </p:nvSpPr>
        <p:spPr>
          <a:xfrm>
            <a:off x="753458" y="195312"/>
            <a:ext cx="5071110" cy="949276"/>
          </a:xfrm>
          <a:prstGeom prst="rect">
            <a:avLst/>
          </a:prstGeom>
          <a:solidFill>
            <a:srgbClr val="FFFF00"/>
          </a:solidFill>
          <a:ln>
            <a:noFill/>
          </a:ln>
        </p:spPr>
        <p:txBody>
          <a:bodyPr spcFirstLastPara="1" vert="horz" wrap="square" lIns="91425" tIns="45700" rIns="91425" bIns="45700" rtlCol="0" anchor="ctr" anchorCtr="0">
            <a:noAutofit/>
          </a:bodyPr>
          <a:lstStyle/>
          <a:p>
            <a:pPr>
              <a:spcBef>
                <a:spcPts val="0"/>
              </a:spcBef>
              <a:buClr>
                <a:srgbClr val="C00000"/>
              </a:buClr>
              <a:buSzPts val="4400"/>
            </a:pPr>
            <a:r>
              <a:rPr lang="en-IN" dirty="0"/>
              <a:t>Yellow bag</a:t>
            </a:r>
            <a:endParaRPr dirty="0"/>
          </a:p>
        </p:txBody>
      </p:sp>
      <p:sp>
        <p:nvSpPr>
          <p:cNvPr id="254" name="Google Shape;254;p36"/>
          <p:cNvSpPr txBox="1">
            <a:spLocks noGrp="1"/>
          </p:cNvSpPr>
          <p:nvPr>
            <p:ph type="body" idx="1"/>
          </p:nvPr>
        </p:nvSpPr>
        <p:spPr>
          <a:xfrm>
            <a:off x="140970" y="1316173"/>
            <a:ext cx="6703966" cy="5071564"/>
          </a:xfrm>
          <a:prstGeom prst="rect">
            <a:avLst/>
          </a:prstGeom>
          <a:noFill/>
          <a:ln>
            <a:noFill/>
          </a:ln>
        </p:spPr>
        <p:txBody>
          <a:bodyPr spcFirstLastPara="1" vert="horz" wrap="square" lIns="91425" tIns="45700" rIns="91425" bIns="45700" rtlCol="0" anchor="t" anchorCtr="0">
            <a:noAutofit/>
          </a:bodyPr>
          <a:lstStyle/>
          <a:p>
            <a:pPr>
              <a:lnSpc>
                <a:spcPct val="100000"/>
              </a:lnSpc>
              <a:spcBef>
                <a:spcPts val="0"/>
              </a:spcBef>
              <a:buClr>
                <a:schemeClr val="dk1"/>
              </a:buClr>
              <a:buSzPts val="2000"/>
            </a:pPr>
            <a:r>
              <a:rPr lang="en-IN" sz="2000" dirty="0"/>
              <a:t>Anatomical waste – human, animal body parts &amp; tissue</a:t>
            </a:r>
            <a:endParaRPr dirty="0"/>
          </a:p>
          <a:p>
            <a:pPr>
              <a:lnSpc>
                <a:spcPct val="100000"/>
              </a:lnSpc>
              <a:spcBef>
                <a:spcPts val="600"/>
              </a:spcBef>
              <a:buClr>
                <a:schemeClr val="dk1"/>
              </a:buClr>
              <a:buSzPts val="2000"/>
            </a:pPr>
            <a:r>
              <a:rPr lang="en-IN" sz="2000" dirty="0"/>
              <a:t>Soiled waste – items contaminated with blood or body fluids – like dressings, cotton swabs and bags containing residual blood/blood components</a:t>
            </a:r>
            <a:endParaRPr dirty="0"/>
          </a:p>
          <a:p>
            <a:pPr>
              <a:lnSpc>
                <a:spcPct val="100000"/>
              </a:lnSpc>
              <a:spcBef>
                <a:spcPts val="600"/>
              </a:spcBef>
              <a:buClr>
                <a:schemeClr val="dk1"/>
              </a:buClr>
              <a:buSzPts val="2000"/>
            </a:pPr>
            <a:r>
              <a:rPr lang="en-IN" sz="2000" dirty="0"/>
              <a:t>Chemical waste – chemicals used in production of biologicals </a:t>
            </a:r>
            <a:endParaRPr dirty="0"/>
          </a:p>
          <a:p>
            <a:pPr>
              <a:lnSpc>
                <a:spcPct val="100000"/>
              </a:lnSpc>
              <a:spcBef>
                <a:spcPts val="600"/>
              </a:spcBef>
              <a:buClr>
                <a:schemeClr val="dk1"/>
              </a:buClr>
              <a:buSzPts val="2000"/>
            </a:pPr>
            <a:r>
              <a:rPr lang="en-IN" sz="2000" dirty="0"/>
              <a:t>Microbiology, biotechnology and other clinical laboratory waste (to be pre-treated by autoclaving before discarding):</a:t>
            </a:r>
            <a:endParaRPr dirty="0"/>
          </a:p>
          <a:p>
            <a:pPr lvl="1">
              <a:lnSpc>
                <a:spcPct val="100000"/>
              </a:lnSpc>
              <a:spcBef>
                <a:spcPts val="600"/>
              </a:spcBef>
              <a:buClr>
                <a:schemeClr val="dk1"/>
              </a:buClr>
              <a:buSzPts val="2000"/>
              <a:buChar char="•"/>
            </a:pPr>
            <a:r>
              <a:rPr lang="en-IN" sz="2000" dirty="0"/>
              <a:t>Blood bags</a:t>
            </a:r>
            <a:endParaRPr dirty="0"/>
          </a:p>
          <a:p>
            <a:pPr lvl="1">
              <a:lnSpc>
                <a:spcPct val="100000"/>
              </a:lnSpc>
              <a:spcBef>
                <a:spcPts val="600"/>
              </a:spcBef>
              <a:buClr>
                <a:schemeClr val="dk1"/>
              </a:buClr>
              <a:buSzPts val="2000"/>
              <a:buChar char="•"/>
            </a:pPr>
            <a:r>
              <a:rPr lang="en-IN" sz="2000" dirty="0"/>
              <a:t>Laboratory cultures</a:t>
            </a:r>
            <a:endParaRPr dirty="0"/>
          </a:p>
          <a:p>
            <a:pPr lvl="1">
              <a:lnSpc>
                <a:spcPct val="100000"/>
              </a:lnSpc>
              <a:spcBef>
                <a:spcPts val="600"/>
              </a:spcBef>
              <a:buClr>
                <a:schemeClr val="dk1"/>
              </a:buClr>
              <a:buSzPts val="2000"/>
              <a:buChar char="•"/>
            </a:pPr>
            <a:r>
              <a:rPr lang="en-IN" sz="2000" dirty="0"/>
              <a:t>Stocks or specimens of microorganisms</a:t>
            </a:r>
            <a:endParaRPr dirty="0"/>
          </a:p>
          <a:p>
            <a:pPr lvl="1">
              <a:lnSpc>
                <a:spcPct val="100000"/>
              </a:lnSpc>
              <a:spcBef>
                <a:spcPts val="600"/>
              </a:spcBef>
              <a:buClr>
                <a:schemeClr val="dk1"/>
              </a:buClr>
              <a:buSzPts val="2000"/>
              <a:buChar char="•"/>
            </a:pPr>
            <a:r>
              <a:rPr lang="en-IN" sz="2000" dirty="0"/>
              <a:t>Live or attenuated vaccines</a:t>
            </a:r>
            <a:endParaRPr dirty="0"/>
          </a:p>
          <a:p>
            <a:pPr lvl="1">
              <a:lnSpc>
                <a:spcPct val="100000"/>
              </a:lnSpc>
              <a:spcBef>
                <a:spcPts val="600"/>
              </a:spcBef>
              <a:buClr>
                <a:schemeClr val="dk1"/>
              </a:buClr>
              <a:buSzPts val="2000"/>
              <a:buChar char="•"/>
            </a:pPr>
            <a:r>
              <a:rPr lang="en-IN" sz="2000" dirty="0"/>
              <a:t>Human and animal cell cultures </a:t>
            </a:r>
            <a:endParaRPr dirty="0"/>
          </a:p>
          <a:p>
            <a:pPr>
              <a:lnSpc>
                <a:spcPct val="100000"/>
              </a:lnSpc>
              <a:spcBef>
                <a:spcPts val="600"/>
              </a:spcBef>
              <a:buClr>
                <a:schemeClr val="dk1"/>
              </a:buClr>
              <a:buSzPts val="2000"/>
            </a:pPr>
            <a:r>
              <a:rPr lang="en-IN" sz="2000" dirty="0"/>
              <a:t>Discarded linen contaminated with blood or body fluid including mask and gown</a:t>
            </a:r>
            <a:endParaRPr dirty="0"/>
          </a:p>
        </p:txBody>
      </p:sp>
      <p:sp>
        <p:nvSpPr>
          <p:cNvPr id="5" name="Google Shape;274;p39"/>
          <p:cNvSpPr txBox="1">
            <a:spLocks/>
          </p:cNvSpPr>
          <p:nvPr/>
        </p:nvSpPr>
        <p:spPr>
          <a:xfrm>
            <a:off x="6972845" y="195312"/>
            <a:ext cx="4940481" cy="949276"/>
          </a:xfrm>
          <a:prstGeom prst="rect">
            <a:avLst/>
          </a:prstGeom>
          <a:solidFill>
            <a:srgbClr val="0070C0"/>
          </a:solidFill>
          <a:ln>
            <a:noFill/>
          </a:ln>
        </p:spPr>
        <p:txBody>
          <a:bodyPr spcFirstLastPara="1" vert="horz" wrap="square" lIns="91425" tIns="45700" rIns="91425" bIns="45700" rtlCol="0" anchor="ctr" anchorCtr="0">
            <a:noAutofit/>
          </a:bodyPr>
          <a:lstStyle>
            <a:lvl1pPr algn="l" defTabSz="914400" rtl="0" eaLnBrk="1" latinLnBrk="0" hangingPunct="1">
              <a:lnSpc>
                <a:spcPct val="90000"/>
              </a:lnSpc>
              <a:spcBef>
                <a:spcPct val="0"/>
              </a:spcBef>
              <a:buNone/>
              <a:defRPr sz="4400" b="1" kern="1200">
                <a:solidFill>
                  <a:schemeClr val="accent1"/>
                </a:solidFill>
                <a:latin typeface="Gill Sans MT" panose="020B0502020104020203" pitchFamily="34" charset="0"/>
                <a:ea typeface="+mj-ea"/>
                <a:cs typeface="+mj-cs"/>
              </a:defRPr>
            </a:lvl1pPr>
          </a:lstStyle>
          <a:p>
            <a:pPr>
              <a:spcBef>
                <a:spcPts val="0"/>
              </a:spcBef>
              <a:buClr>
                <a:schemeClr val="lt1"/>
              </a:buClr>
              <a:buSzPts val="4400"/>
            </a:pPr>
            <a:r>
              <a:rPr lang="en-IN">
                <a:solidFill>
                  <a:schemeClr val="lt1"/>
                </a:solidFill>
              </a:rPr>
              <a:t>Blue box</a:t>
            </a:r>
            <a:endParaRPr lang="en-IN" dirty="0">
              <a:solidFill>
                <a:schemeClr val="lt1"/>
              </a:solidFill>
            </a:endParaRPr>
          </a:p>
        </p:txBody>
      </p:sp>
      <p:sp>
        <p:nvSpPr>
          <p:cNvPr id="6" name="Google Shape;275;p39"/>
          <p:cNvSpPr txBox="1">
            <a:spLocks/>
          </p:cNvSpPr>
          <p:nvPr/>
        </p:nvSpPr>
        <p:spPr>
          <a:xfrm>
            <a:off x="6972845" y="1316173"/>
            <a:ext cx="5085806" cy="4351338"/>
          </a:xfrm>
          <a:prstGeom prst="rect">
            <a:avLst/>
          </a:prstGeom>
          <a:noFill/>
          <a:ln>
            <a:noFill/>
          </a:ln>
        </p:spPr>
        <p:txBody>
          <a:bodyPr spcFirstLastPara="1" vert="horz" wrap="square" lIns="91425" tIns="45700" rIns="91425" bIns="45700" rtlCol="0" anchor="t" anchorCtr="0">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Clr>
                <a:srgbClr val="C2113A"/>
              </a:buClr>
              <a:buFont typeface="Wingdings" panose="05000000000000000000" pitchFamily="2" charset="2"/>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SzPct val="75000"/>
              <a:buFont typeface="Wingdings" panose="05000000000000000000" pitchFamily="2" charset="2"/>
              <a:buChar char="ü"/>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buClr>
                <a:schemeClr val="dk1"/>
              </a:buClr>
              <a:buSzPts val="2800"/>
            </a:pPr>
            <a:r>
              <a:rPr lang="en-US" sz="2400" dirty="0"/>
              <a:t>Or containers with blue colored marking </a:t>
            </a:r>
          </a:p>
          <a:p>
            <a:pPr>
              <a:lnSpc>
                <a:spcPct val="120000"/>
              </a:lnSpc>
              <a:buClr>
                <a:schemeClr val="dk1"/>
              </a:buClr>
              <a:buSzPts val="2800"/>
            </a:pPr>
            <a:r>
              <a:rPr lang="en-US" sz="2400" dirty="0"/>
              <a:t>Puncture and leak proof boxes</a:t>
            </a:r>
          </a:p>
          <a:p>
            <a:pPr>
              <a:lnSpc>
                <a:spcPct val="120000"/>
              </a:lnSpc>
              <a:buClr>
                <a:srgbClr val="000000"/>
              </a:buClr>
              <a:buSzPts val="2800"/>
            </a:pPr>
            <a:r>
              <a:rPr lang="en-US" sz="2400" b="1" dirty="0">
                <a:solidFill>
                  <a:srgbClr val="000000"/>
                </a:solidFill>
              </a:rPr>
              <a:t>Glassware</a:t>
            </a:r>
            <a:endParaRPr lang="en-US" sz="2400" dirty="0">
              <a:solidFill>
                <a:srgbClr val="000000"/>
              </a:solidFill>
            </a:endParaRPr>
          </a:p>
          <a:p>
            <a:pPr lvl="1">
              <a:lnSpc>
                <a:spcPct val="120000"/>
              </a:lnSpc>
              <a:spcBef>
                <a:spcPts val="1000"/>
              </a:spcBef>
              <a:buClr>
                <a:srgbClr val="000000"/>
              </a:buClr>
              <a:buSzPts val="2400"/>
              <a:buFont typeface="Wingdings" panose="05000000000000000000" pitchFamily="2" charset="2"/>
              <a:buChar char="•"/>
            </a:pPr>
            <a:r>
              <a:rPr lang="en-US" sz="2000" dirty="0">
                <a:solidFill>
                  <a:srgbClr val="000000"/>
                </a:solidFill>
              </a:rPr>
              <a:t>Broken or discarded glass including medicine vials &amp; ampoules (except those contaminated with cytotoxic waste)</a:t>
            </a:r>
            <a:endParaRPr lang="en-US" sz="2000" dirty="0"/>
          </a:p>
          <a:p>
            <a:pPr lvl="1">
              <a:lnSpc>
                <a:spcPct val="120000"/>
              </a:lnSpc>
              <a:spcBef>
                <a:spcPts val="1000"/>
              </a:spcBef>
              <a:buClr>
                <a:srgbClr val="000000"/>
              </a:buClr>
              <a:buSzPts val="2400"/>
              <a:buFont typeface="Wingdings" panose="05000000000000000000" pitchFamily="2" charset="2"/>
              <a:buChar char="•"/>
            </a:pPr>
            <a:r>
              <a:rPr lang="en-US" sz="2000" dirty="0">
                <a:solidFill>
                  <a:srgbClr val="000000"/>
                </a:solidFill>
              </a:rPr>
              <a:t>Broken or discarded</a:t>
            </a:r>
            <a:r>
              <a:rPr lang="en-US" dirty="0">
                <a:solidFill>
                  <a:srgbClr val="000000"/>
                </a:solidFill>
              </a:rPr>
              <a:t> contaminated glass</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0954" y="5180452"/>
            <a:ext cx="3153508" cy="1317288"/>
          </a:xfrm>
          <a:prstGeom prst="rect">
            <a:avLst/>
          </a:prstGeom>
        </p:spPr>
      </p:pic>
    </p:spTree>
    <p:extLst>
      <p:ext uri="{BB962C8B-B14F-4D97-AF65-F5344CB8AC3E}">
        <p14:creationId xmlns:p14="http://schemas.microsoft.com/office/powerpoint/2010/main" val="206879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60" name="Google Shape;260;p37"/>
          <p:cNvSpPr txBox="1">
            <a:spLocks noGrp="1"/>
          </p:cNvSpPr>
          <p:nvPr>
            <p:ph type="title"/>
          </p:nvPr>
        </p:nvSpPr>
        <p:spPr>
          <a:xfrm>
            <a:off x="193222" y="195311"/>
            <a:ext cx="5489121" cy="901970"/>
          </a:xfrm>
          <a:prstGeom prst="rect">
            <a:avLst/>
          </a:prstGeom>
          <a:solidFill>
            <a:srgbClr val="FF0000"/>
          </a:solidFill>
          <a:ln>
            <a:noFill/>
          </a:ln>
        </p:spPr>
        <p:txBody>
          <a:bodyPr spcFirstLastPara="1" vert="horz" wrap="square" lIns="91425" tIns="45700" rIns="91425" bIns="45700" rtlCol="0" anchor="ctr" anchorCtr="0">
            <a:noAutofit/>
          </a:bodyPr>
          <a:lstStyle/>
          <a:p>
            <a:pPr>
              <a:spcBef>
                <a:spcPts val="0"/>
              </a:spcBef>
              <a:buClr>
                <a:schemeClr val="lt1"/>
              </a:buClr>
              <a:buSzPts val="4400"/>
            </a:pPr>
            <a:r>
              <a:rPr lang="en-IN" dirty="0">
                <a:solidFill>
                  <a:schemeClr val="lt1"/>
                </a:solidFill>
              </a:rPr>
              <a:t>Red Bag</a:t>
            </a:r>
            <a:endParaRPr dirty="0"/>
          </a:p>
        </p:txBody>
      </p:sp>
      <p:sp>
        <p:nvSpPr>
          <p:cNvPr id="261" name="Google Shape;261;p37"/>
          <p:cNvSpPr txBox="1">
            <a:spLocks noGrp="1"/>
          </p:cNvSpPr>
          <p:nvPr>
            <p:ph type="body" idx="1"/>
          </p:nvPr>
        </p:nvSpPr>
        <p:spPr>
          <a:xfrm>
            <a:off x="297725" y="1262755"/>
            <a:ext cx="5867944" cy="4888684"/>
          </a:xfrm>
          <a:prstGeom prst="rect">
            <a:avLst/>
          </a:prstGeom>
          <a:noFill/>
          <a:ln>
            <a:noFill/>
          </a:ln>
        </p:spPr>
        <p:txBody>
          <a:bodyPr spcFirstLastPara="1" vert="horz" wrap="square" lIns="91425" tIns="45700" rIns="91425" bIns="45700" rtlCol="0" anchor="t" anchorCtr="0">
            <a:noAutofit/>
          </a:bodyPr>
          <a:lstStyle/>
          <a:p>
            <a:pPr>
              <a:lnSpc>
                <a:spcPct val="110000"/>
              </a:lnSpc>
              <a:spcBef>
                <a:spcPts val="0"/>
              </a:spcBef>
              <a:buClr>
                <a:schemeClr val="dk1"/>
              </a:buClr>
              <a:buSzPts val="2400"/>
            </a:pPr>
            <a:r>
              <a:rPr lang="en-IN" sz="2000" dirty="0"/>
              <a:t>Contaminated recyclable waste </a:t>
            </a:r>
            <a:endParaRPr sz="2400" dirty="0"/>
          </a:p>
          <a:p>
            <a:pPr>
              <a:lnSpc>
                <a:spcPct val="110000"/>
              </a:lnSpc>
              <a:buClr>
                <a:schemeClr val="dk1"/>
              </a:buClr>
              <a:buSzPts val="2400"/>
            </a:pPr>
            <a:r>
              <a:rPr lang="en-IN" sz="2000" dirty="0"/>
              <a:t>Waste from disposable items: </a:t>
            </a:r>
            <a:endParaRPr sz="2400" dirty="0"/>
          </a:p>
          <a:p>
            <a:pPr lvl="1">
              <a:lnSpc>
                <a:spcPct val="110000"/>
              </a:lnSpc>
              <a:buClr>
                <a:schemeClr val="dk1"/>
              </a:buClr>
              <a:buSzPts val="2400"/>
              <a:buChar char="•"/>
            </a:pPr>
            <a:r>
              <a:rPr lang="en-IN" sz="2000" dirty="0"/>
              <a:t>Tubing and bottles </a:t>
            </a:r>
            <a:endParaRPr sz="2000" dirty="0"/>
          </a:p>
          <a:p>
            <a:pPr lvl="1">
              <a:lnSpc>
                <a:spcPct val="110000"/>
              </a:lnSpc>
              <a:buClr>
                <a:schemeClr val="dk1"/>
              </a:buClr>
              <a:buSzPts val="2400"/>
              <a:buChar char="•"/>
            </a:pPr>
            <a:r>
              <a:rPr lang="en-IN" sz="2000" dirty="0"/>
              <a:t>Intravenous tubes and sets</a:t>
            </a:r>
            <a:endParaRPr sz="2000" dirty="0"/>
          </a:p>
          <a:p>
            <a:pPr lvl="1">
              <a:lnSpc>
                <a:spcPct val="110000"/>
              </a:lnSpc>
              <a:buClr>
                <a:schemeClr val="dk1"/>
              </a:buClr>
              <a:buSzPts val="2400"/>
              <a:buChar char="•"/>
            </a:pPr>
            <a:r>
              <a:rPr lang="en-IN" sz="2000" dirty="0"/>
              <a:t>Catheters and urine bags</a:t>
            </a:r>
            <a:endParaRPr sz="2000" dirty="0"/>
          </a:p>
          <a:p>
            <a:pPr lvl="1">
              <a:lnSpc>
                <a:spcPct val="110000"/>
              </a:lnSpc>
              <a:buClr>
                <a:schemeClr val="dk1"/>
              </a:buClr>
              <a:buSzPts val="2400"/>
              <a:buChar char="•"/>
            </a:pPr>
            <a:r>
              <a:rPr lang="en-IN" sz="2000" dirty="0"/>
              <a:t>Syringes (without needles), vacutainers</a:t>
            </a:r>
            <a:endParaRPr sz="2000" dirty="0"/>
          </a:p>
          <a:p>
            <a:pPr lvl="1">
              <a:lnSpc>
                <a:spcPct val="110000"/>
              </a:lnSpc>
              <a:buClr>
                <a:schemeClr val="dk1"/>
              </a:buClr>
              <a:buSzPts val="2400"/>
              <a:buChar char="•"/>
            </a:pPr>
            <a:r>
              <a:rPr lang="en-IN" sz="2000" dirty="0"/>
              <a:t>Gloves</a:t>
            </a:r>
            <a:endParaRPr sz="2000" dirty="0"/>
          </a:p>
          <a:p>
            <a:pPr>
              <a:lnSpc>
                <a:spcPct val="110000"/>
              </a:lnSpc>
              <a:buClr>
                <a:schemeClr val="dk1"/>
              </a:buClr>
              <a:buSzPts val="2400"/>
            </a:pPr>
            <a:r>
              <a:rPr lang="en-IN" sz="2000" dirty="0"/>
              <a:t>Plastic petri-plates containing infectious material to be pre-treated by autoclaving and discarded in red bags</a:t>
            </a:r>
            <a:endParaRPr sz="2400" dirty="0"/>
          </a:p>
          <a:p>
            <a:pPr marL="0" indent="0">
              <a:lnSpc>
                <a:spcPct val="110000"/>
              </a:lnSpc>
              <a:buClr>
                <a:schemeClr val="dk1"/>
              </a:buClr>
              <a:buSzPts val="2400"/>
              <a:buNone/>
            </a:pPr>
            <a:endParaRPr sz="2000" dirty="0"/>
          </a:p>
          <a:p>
            <a:pPr indent="-76200">
              <a:lnSpc>
                <a:spcPct val="110000"/>
              </a:lnSpc>
              <a:buClr>
                <a:schemeClr val="dk1"/>
              </a:buClr>
              <a:buSzPts val="2400"/>
              <a:buNone/>
            </a:pPr>
            <a:endParaRPr sz="2400" dirty="0"/>
          </a:p>
          <a:p>
            <a:pPr indent="-76200">
              <a:lnSpc>
                <a:spcPct val="110000"/>
              </a:lnSpc>
              <a:buClr>
                <a:schemeClr val="dk1"/>
              </a:buClr>
              <a:buSzPts val="2400"/>
              <a:buNone/>
            </a:pPr>
            <a:endParaRPr sz="2400" dirty="0"/>
          </a:p>
        </p:txBody>
      </p:sp>
      <p:sp>
        <p:nvSpPr>
          <p:cNvPr id="5" name="Google Shape;267;p38"/>
          <p:cNvSpPr txBox="1">
            <a:spLocks/>
          </p:cNvSpPr>
          <p:nvPr/>
        </p:nvSpPr>
        <p:spPr>
          <a:xfrm>
            <a:off x="5823313" y="195312"/>
            <a:ext cx="6181453" cy="901970"/>
          </a:xfrm>
          <a:prstGeom prst="rect">
            <a:avLst/>
          </a:prstGeom>
          <a:solidFill>
            <a:srgbClr val="F2F2F2"/>
          </a:solidFill>
          <a:ln w="9525" cap="flat" cmpd="sng">
            <a:solidFill>
              <a:schemeClr val="dk1"/>
            </a:solidFill>
            <a:prstDash val="solid"/>
            <a:round/>
            <a:headEnd type="none" w="sm" len="sm"/>
            <a:tailEnd type="none" w="sm" len="sm"/>
          </a:ln>
        </p:spPr>
        <p:txBody>
          <a:bodyPr spcFirstLastPara="1" vert="horz" wrap="square" lIns="91425" tIns="45700" rIns="91425" bIns="45700" rtlCol="0" anchor="ctr" anchorCtr="0">
            <a:noAutofit/>
          </a:bodyPr>
          <a:lstStyle>
            <a:lvl1pPr algn="l" defTabSz="914400" rtl="0" eaLnBrk="1" latinLnBrk="0" hangingPunct="1">
              <a:lnSpc>
                <a:spcPct val="90000"/>
              </a:lnSpc>
              <a:spcBef>
                <a:spcPct val="0"/>
              </a:spcBef>
              <a:buNone/>
              <a:defRPr sz="4400" b="1" kern="1200">
                <a:solidFill>
                  <a:schemeClr val="accent1"/>
                </a:solidFill>
                <a:latin typeface="Gill Sans MT" panose="020B0502020104020203" pitchFamily="34" charset="0"/>
                <a:ea typeface="+mj-ea"/>
                <a:cs typeface="+mj-cs"/>
              </a:defRPr>
            </a:lvl1pPr>
          </a:lstStyle>
          <a:p>
            <a:pPr>
              <a:spcBef>
                <a:spcPts val="0"/>
              </a:spcBef>
              <a:buClr>
                <a:srgbClr val="C00000"/>
              </a:buClr>
              <a:buSzPts val="4400"/>
            </a:pPr>
            <a:r>
              <a:rPr lang="en-IN"/>
              <a:t>Translucent white box</a:t>
            </a:r>
          </a:p>
        </p:txBody>
      </p:sp>
      <p:sp>
        <p:nvSpPr>
          <p:cNvPr id="6" name="Google Shape;268;p38"/>
          <p:cNvSpPr txBox="1">
            <a:spLocks/>
          </p:cNvSpPr>
          <p:nvPr/>
        </p:nvSpPr>
        <p:spPr>
          <a:xfrm>
            <a:off x="6165669" y="1262756"/>
            <a:ext cx="5839097" cy="4351338"/>
          </a:xfrm>
          <a:prstGeom prst="rect">
            <a:avLst/>
          </a:prstGeom>
          <a:noFill/>
          <a:ln>
            <a:noFill/>
          </a:ln>
        </p:spPr>
        <p:txBody>
          <a:bodyPr spcFirstLastPara="1" vert="horz" wrap="square" lIns="91425" tIns="45700" rIns="91425" bIns="45700" rtlCol="0" anchor="t" anchorCtr="0">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Clr>
                <a:srgbClr val="C2113A"/>
              </a:buClr>
              <a:buFont typeface="Wingdings" panose="05000000000000000000" pitchFamily="2" charset="2"/>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SzPct val="75000"/>
              <a:buFont typeface="Wingdings" panose="05000000000000000000" pitchFamily="2" charset="2"/>
              <a:buChar char="ü"/>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Clr>
                <a:schemeClr val="dk1"/>
              </a:buClr>
              <a:buSzPts val="2800"/>
            </a:pPr>
            <a:r>
              <a:rPr lang="en-US" sz="2400" dirty="0"/>
              <a:t>Puncture, leak and tamper proof</a:t>
            </a:r>
          </a:p>
          <a:p>
            <a:pPr>
              <a:lnSpc>
                <a:spcPct val="100000"/>
              </a:lnSpc>
              <a:buClr>
                <a:schemeClr val="dk1"/>
              </a:buClr>
              <a:buSzPts val="2800"/>
            </a:pPr>
            <a:r>
              <a:rPr lang="en-US" sz="2400" dirty="0"/>
              <a:t>Sharps waste (used, discarded and contaminated metal sharps)</a:t>
            </a:r>
          </a:p>
          <a:p>
            <a:pPr lvl="1">
              <a:lnSpc>
                <a:spcPct val="100000"/>
              </a:lnSpc>
              <a:buClr>
                <a:schemeClr val="dk1"/>
              </a:buClr>
              <a:buSzPts val="2400"/>
              <a:buFont typeface="Wingdings" panose="05000000000000000000" pitchFamily="2" charset="2"/>
              <a:buChar char="•"/>
            </a:pPr>
            <a:r>
              <a:rPr lang="en-US" sz="2000" dirty="0"/>
              <a:t>Needles</a:t>
            </a:r>
          </a:p>
          <a:p>
            <a:pPr lvl="1">
              <a:lnSpc>
                <a:spcPct val="100000"/>
              </a:lnSpc>
              <a:buClr>
                <a:schemeClr val="dk1"/>
              </a:buClr>
              <a:buSzPts val="2400"/>
              <a:buFont typeface="Wingdings" panose="05000000000000000000" pitchFamily="2" charset="2"/>
              <a:buChar char="•"/>
            </a:pPr>
            <a:r>
              <a:rPr lang="en-US" sz="2000" dirty="0"/>
              <a:t>Syringes with fixed needles</a:t>
            </a:r>
          </a:p>
          <a:p>
            <a:pPr lvl="1">
              <a:lnSpc>
                <a:spcPct val="100000"/>
              </a:lnSpc>
              <a:buClr>
                <a:schemeClr val="dk1"/>
              </a:buClr>
              <a:buSzPts val="2400"/>
              <a:buFont typeface="Wingdings" panose="05000000000000000000" pitchFamily="2" charset="2"/>
              <a:buChar char="•"/>
            </a:pPr>
            <a:r>
              <a:rPr lang="en-US" sz="2000" dirty="0"/>
              <a:t>Needles from needle tip cutter or burner</a:t>
            </a:r>
          </a:p>
          <a:p>
            <a:pPr lvl="1">
              <a:lnSpc>
                <a:spcPct val="100000"/>
              </a:lnSpc>
              <a:buClr>
                <a:schemeClr val="dk1"/>
              </a:buClr>
              <a:buSzPts val="2400"/>
              <a:buFont typeface="Wingdings" panose="05000000000000000000" pitchFamily="2" charset="2"/>
              <a:buChar char="•"/>
            </a:pPr>
            <a:r>
              <a:rPr lang="en-US" sz="2000" dirty="0"/>
              <a:t>Scalpels</a:t>
            </a:r>
          </a:p>
          <a:p>
            <a:pPr lvl="1">
              <a:lnSpc>
                <a:spcPct val="100000"/>
              </a:lnSpc>
              <a:buClr>
                <a:schemeClr val="dk1"/>
              </a:buClr>
              <a:buSzPts val="2400"/>
              <a:buFont typeface="Wingdings" panose="05000000000000000000" pitchFamily="2" charset="2"/>
              <a:buChar char="•"/>
            </a:pPr>
            <a:r>
              <a:rPr lang="en-US" sz="2000" dirty="0"/>
              <a:t>Blades</a:t>
            </a:r>
          </a:p>
          <a:p>
            <a:pPr>
              <a:lnSpc>
                <a:spcPct val="100000"/>
              </a:lnSpc>
              <a:buClr>
                <a:schemeClr val="dk1"/>
              </a:buClr>
              <a:buSzPts val="2800"/>
            </a:pPr>
            <a:r>
              <a:rPr lang="en-US" sz="2400" dirty="0"/>
              <a:t>Any other contaminated sharps</a:t>
            </a:r>
          </a:p>
          <a:p>
            <a:pPr lvl="1" indent="-76200">
              <a:lnSpc>
                <a:spcPct val="100000"/>
              </a:lnSpc>
              <a:buClr>
                <a:schemeClr val="dk1"/>
              </a:buClr>
              <a:buSzPts val="2400"/>
              <a:buFont typeface="Wingdings" panose="05000000000000000000" pitchFamily="2" charset="2"/>
              <a:buNone/>
            </a:pPr>
            <a:endParaRPr lang="en-US" dirty="0"/>
          </a:p>
          <a:p>
            <a:pPr indent="-50800">
              <a:lnSpc>
                <a:spcPct val="100000"/>
              </a:lnSpc>
              <a:buClr>
                <a:schemeClr val="dk1"/>
              </a:buClr>
              <a:buSzPts val="2800"/>
              <a:buFont typeface="Arial" panose="020B0604020202020204" pitchFamily="34" charset="0"/>
              <a:buNone/>
            </a:pPr>
            <a:endParaRPr lang="en-US" dirty="0"/>
          </a:p>
          <a:p>
            <a:pPr indent="-50800">
              <a:lnSpc>
                <a:spcPct val="100000"/>
              </a:lnSpc>
              <a:buClr>
                <a:schemeClr val="dk1"/>
              </a:buClr>
              <a:buSzPts val="2800"/>
              <a:buFont typeface="Arial" panose="020B0604020202020204" pitchFamily="34" charset="0"/>
              <a:buNone/>
            </a:pP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0954" y="5180452"/>
            <a:ext cx="3153508" cy="1317288"/>
          </a:xfrm>
          <a:prstGeom prst="rect">
            <a:avLst/>
          </a:prstGeom>
        </p:spPr>
      </p:pic>
    </p:spTree>
    <p:extLst>
      <p:ext uri="{BB962C8B-B14F-4D97-AF65-F5344CB8AC3E}">
        <p14:creationId xmlns:p14="http://schemas.microsoft.com/office/powerpoint/2010/main" val="7098434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953588"/>
          </a:xfrm>
        </p:spPr>
        <p:txBody>
          <a:bodyPr>
            <a:normAutofit/>
          </a:bodyPr>
          <a:lstStyle/>
          <a:p>
            <a:pPr algn="ctr"/>
            <a:r>
              <a:rPr lang="en-US" dirty="0"/>
              <a:t>V. Respiratory hygiene/Etiquette </a:t>
            </a:r>
          </a:p>
        </p:txBody>
      </p:sp>
      <p:sp>
        <p:nvSpPr>
          <p:cNvPr id="3" name="Content Placeholder 2"/>
          <p:cNvSpPr>
            <a:spLocks noGrp="1"/>
          </p:cNvSpPr>
          <p:nvPr>
            <p:ph idx="1"/>
          </p:nvPr>
        </p:nvSpPr>
        <p:spPr>
          <a:xfrm>
            <a:off x="378823" y="1201784"/>
            <a:ext cx="6844937" cy="5185910"/>
          </a:xfrm>
        </p:spPr>
        <p:txBody>
          <a:bodyPr>
            <a:noAutofit/>
          </a:bodyPr>
          <a:lstStyle/>
          <a:p>
            <a:pPr marL="0" lvl="0" indent="0">
              <a:spcBef>
                <a:spcPts val="0"/>
              </a:spcBef>
              <a:buClr>
                <a:schemeClr val="dk1"/>
              </a:buClr>
              <a:buSzPts val="2400"/>
              <a:buNone/>
            </a:pPr>
            <a:r>
              <a:rPr lang="en-US" sz="2400" dirty="0"/>
              <a:t>Reduces the  spread of microorganisms (germs) that cause respiratory infections (colds, flu).</a:t>
            </a:r>
          </a:p>
          <a:p>
            <a:pPr marL="342900" lvl="0" indent="-342900">
              <a:buClr>
                <a:schemeClr val="dk1"/>
              </a:buClr>
              <a:buSzPts val="2400"/>
            </a:pPr>
            <a:r>
              <a:rPr lang="en-US" sz="2400" dirty="0"/>
              <a:t>Turn head away from others when coughing/sneezing</a:t>
            </a:r>
          </a:p>
          <a:p>
            <a:pPr marL="342900" lvl="0" indent="-342900">
              <a:buClr>
                <a:schemeClr val="dk1"/>
              </a:buClr>
              <a:buSzPts val="2400"/>
            </a:pPr>
            <a:r>
              <a:rPr lang="en-US" sz="2400" dirty="0"/>
              <a:t>Cover the nose and mouth with a tissue. </a:t>
            </a:r>
          </a:p>
          <a:p>
            <a:pPr marL="342900" lvl="0" indent="-342900">
              <a:buClr>
                <a:schemeClr val="dk1"/>
              </a:buClr>
              <a:buSzPts val="2400"/>
            </a:pPr>
            <a:r>
              <a:rPr lang="en-US" sz="2400" dirty="0"/>
              <a:t>If tissues are used, discard immediately into the trash</a:t>
            </a:r>
          </a:p>
          <a:p>
            <a:pPr marL="342900" lvl="0" indent="-342900">
              <a:buClr>
                <a:schemeClr val="dk1"/>
              </a:buClr>
              <a:buSzPts val="2400"/>
            </a:pPr>
            <a:r>
              <a:rPr lang="en-US" sz="2400" dirty="0"/>
              <a:t>Cough/sneeze into your sleeve if no tissue is available</a:t>
            </a:r>
          </a:p>
          <a:p>
            <a:pPr marL="342900" lvl="0" indent="-342900">
              <a:buClr>
                <a:schemeClr val="dk1"/>
              </a:buClr>
              <a:buSzPts val="2400"/>
            </a:pPr>
            <a:r>
              <a:rPr lang="en-US" sz="2400" dirty="0"/>
              <a:t>Clean your hands with soap and water or alcohol based products </a:t>
            </a:r>
          </a:p>
          <a:p>
            <a:pPr marL="342900" lvl="0" indent="-342900">
              <a:buClr>
                <a:schemeClr val="dk1"/>
              </a:buClr>
              <a:buSzPts val="2400"/>
            </a:pPr>
            <a:r>
              <a:rPr lang="en-US" sz="2400" dirty="0"/>
              <a:t>Do not spit here and there</a:t>
            </a:r>
          </a:p>
        </p:txBody>
      </p:sp>
      <p:pic>
        <p:nvPicPr>
          <p:cNvPr id="4" name="Google Shape;311;p36" descr="A close up of a sign&#10;&#10;Description generated with high confidence"/>
          <p:cNvPicPr preferRelativeResize="0"/>
          <p:nvPr/>
        </p:nvPicPr>
        <p:blipFill rotWithShape="1">
          <a:blip r:embed="rId2">
            <a:alphaModFix/>
          </a:blip>
          <a:srcRect/>
          <a:stretch/>
        </p:blipFill>
        <p:spPr>
          <a:xfrm>
            <a:off x="8890174" y="4259087"/>
            <a:ext cx="2200713" cy="2200713"/>
          </a:xfrm>
          <a:prstGeom prst="rect">
            <a:avLst/>
          </a:prstGeom>
          <a:noFill/>
          <a:ln>
            <a:noFill/>
          </a:ln>
        </p:spPr>
      </p:pic>
      <p:pic>
        <p:nvPicPr>
          <p:cNvPr id="5" name="Google Shape;312;p36"/>
          <p:cNvPicPr preferRelativeResize="0"/>
          <p:nvPr/>
        </p:nvPicPr>
        <p:blipFill rotWithShape="1">
          <a:blip r:embed="rId3">
            <a:alphaModFix/>
          </a:blip>
          <a:srcRect/>
          <a:stretch/>
        </p:blipFill>
        <p:spPr>
          <a:xfrm>
            <a:off x="8351824" y="1296811"/>
            <a:ext cx="3277411" cy="2962275"/>
          </a:xfrm>
          <a:prstGeom prst="rect">
            <a:avLst/>
          </a:prstGeom>
          <a:noFill/>
          <a:ln>
            <a:noFill/>
          </a:ln>
        </p:spPr>
      </p:pic>
    </p:spTree>
    <p:extLst>
      <p:ext uri="{BB962C8B-B14F-4D97-AF65-F5344CB8AC3E}">
        <p14:creationId xmlns:p14="http://schemas.microsoft.com/office/powerpoint/2010/main" val="31064465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9553" y="422032"/>
            <a:ext cx="10515600" cy="953588"/>
          </a:xfrm>
        </p:spPr>
        <p:txBody>
          <a:bodyPr>
            <a:normAutofit/>
          </a:bodyPr>
          <a:lstStyle/>
          <a:p>
            <a:pPr algn="ctr"/>
            <a:r>
              <a:rPr lang="en-US" dirty="0"/>
              <a:t>Promoting respiratory hygiene</a:t>
            </a:r>
          </a:p>
        </p:txBody>
      </p:sp>
      <p:sp>
        <p:nvSpPr>
          <p:cNvPr id="3" name="Content Placeholder 2"/>
          <p:cNvSpPr>
            <a:spLocks noGrp="1"/>
          </p:cNvSpPr>
          <p:nvPr>
            <p:ph idx="1"/>
          </p:nvPr>
        </p:nvSpPr>
        <p:spPr>
          <a:xfrm>
            <a:off x="661677" y="2265167"/>
            <a:ext cx="6844937" cy="3278776"/>
          </a:xfrm>
        </p:spPr>
        <p:txBody>
          <a:bodyPr>
            <a:noAutofit/>
          </a:bodyPr>
          <a:lstStyle/>
          <a:p>
            <a:pPr marL="342900" lvl="0" indent="-342900">
              <a:spcBef>
                <a:spcPts val="0"/>
              </a:spcBef>
              <a:buClr>
                <a:schemeClr val="dk1"/>
              </a:buClr>
              <a:buSzPts val="2400"/>
            </a:pPr>
            <a:r>
              <a:rPr lang="en-US" dirty="0"/>
              <a:t>Encourage handwashing for patients with respiratory symptoms</a:t>
            </a:r>
          </a:p>
          <a:p>
            <a:pPr marL="342900" lvl="0" indent="-342900">
              <a:buClr>
                <a:schemeClr val="dk1"/>
              </a:buClr>
              <a:buSzPts val="2400"/>
            </a:pPr>
            <a:r>
              <a:rPr lang="en-US" dirty="0"/>
              <a:t>Provide masks for patients with respiratory symptoms </a:t>
            </a:r>
          </a:p>
          <a:p>
            <a:pPr marL="342900" lvl="0" indent="-342900">
              <a:buClr>
                <a:schemeClr val="dk1"/>
              </a:buClr>
              <a:buSzPts val="2400"/>
            </a:pPr>
            <a:r>
              <a:rPr lang="en-US" dirty="0"/>
              <a:t>Patients with fever + cough or sneezing should be kept at least 1m away from other patients</a:t>
            </a:r>
          </a:p>
          <a:p>
            <a:pPr lvl="0" indent="-76200">
              <a:buClr>
                <a:schemeClr val="dk1"/>
              </a:buClr>
              <a:buSzPts val="2400"/>
              <a:buNone/>
            </a:pPr>
            <a:endParaRPr lang="en-US" dirty="0"/>
          </a:p>
          <a:p>
            <a:pPr marL="342900" lvl="0" indent="-190500">
              <a:buClr>
                <a:schemeClr val="dk1"/>
              </a:buClr>
              <a:buSzPts val="2400"/>
              <a:buNone/>
            </a:pPr>
            <a:endParaRPr lang="en-US" dirty="0"/>
          </a:p>
        </p:txBody>
      </p:sp>
      <p:pic>
        <p:nvPicPr>
          <p:cNvPr id="6" name="Google Shape;321;p37" descr="A close up of a sign&#10;&#10;Description generated with very high confidence"/>
          <p:cNvPicPr preferRelativeResize="0"/>
          <p:nvPr/>
        </p:nvPicPr>
        <p:blipFill rotWithShape="1">
          <a:blip r:embed="rId2">
            <a:alphaModFix/>
          </a:blip>
          <a:srcRect/>
          <a:stretch/>
        </p:blipFill>
        <p:spPr>
          <a:xfrm>
            <a:off x="8563707" y="2480200"/>
            <a:ext cx="2549769" cy="2461076"/>
          </a:xfrm>
          <a:prstGeom prst="rect">
            <a:avLst/>
          </a:prstGeom>
          <a:noFill/>
          <a:ln>
            <a:noFill/>
          </a:ln>
        </p:spPr>
      </p:pic>
    </p:spTree>
    <p:extLst>
      <p:ext uri="{BB962C8B-B14F-4D97-AF65-F5344CB8AC3E}">
        <p14:creationId xmlns:p14="http://schemas.microsoft.com/office/powerpoint/2010/main" val="25120873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3691"/>
            <a:ext cx="12191999" cy="986172"/>
          </a:xfrm>
        </p:spPr>
        <p:txBody>
          <a:bodyPr>
            <a:normAutofit/>
          </a:bodyPr>
          <a:lstStyle/>
          <a:p>
            <a:pPr algn="ctr"/>
            <a:r>
              <a:rPr lang="en-US" dirty="0"/>
              <a:t>VI. Other preventive measures</a:t>
            </a:r>
          </a:p>
        </p:txBody>
      </p:sp>
      <p:sp>
        <p:nvSpPr>
          <p:cNvPr id="3" name="Content Placeholder 2"/>
          <p:cNvSpPr>
            <a:spLocks noGrp="1"/>
          </p:cNvSpPr>
          <p:nvPr>
            <p:ph idx="1"/>
          </p:nvPr>
        </p:nvSpPr>
        <p:spPr>
          <a:xfrm>
            <a:off x="212034" y="1129863"/>
            <a:ext cx="11436627" cy="5571383"/>
          </a:xfrm>
        </p:spPr>
        <p:txBody>
          <a:bodyPr>
            <a:noAutofit/>
          </a:bodyPr>
          <a:lstStyle/>
          <a:p>
            <a:pPr>
              <a:lnSpc>
                <a:spcPct val="100000"/>
              </a:lnSpc>
            </a:pPr>
            <a:r>
              <a:rPr lang="en-US" dirty="0"/>
              <a:t>Do not fog-spray the occupied or unoccupied clinical areas with disinfectant</a:t>
            </a:r>
          </a:p>
          <a:p>
            <a:pPr>
              <a:lnSpc>
                <a:spcPct val="100000"/>
              </a:lnSpc>
            </a:pPr>
            <a:r>
              <a:rPr lang="en-US" dirty="0"/>
              <a:t>Wear gloves, gown, mask and closed shoes when cleaning the environment and handling infectious waste</a:t>
            </a:r>
          </a:p>
          <a:p>
            <a:pPr>
              <a:lnSpc>
                <a:spcPct val="100000"/>
              </a:lnSpc>
            </a:pPr>
            <a:r>
              <a:rPr lang="en-US" dirty="0"/>
              <a:t>While cleaning soiled surfaces use facial protection should be worn in addition to gloves, gown and closed, resistant shoes</a:t>
            </a:r>
          </a:p>
          <a:p>
            <a:pPr>
              <a:lnSpc>
                <a:spcPct val="100000"/>
              </a:lnSpc>
            </a:pPr>
            <a:r>
              <a:rPr lang="en-US" dirty="0"/>
              <a:t>Wear PPE when handling liquid infectious waste </a:t>
            </a:r>
          </a:p>
          <a:p>
            <a:pPr>
              <a:lnSpc>
                <a:spcPct val="100000"/>
              </a:lnSpc>
            </a:pPr>
            <a:r>
              <a:rPr lang="en-US" dirty="0"/>
              <a:t>Avoid splashing when disposing of liquid infectious </a:t>
            </a:r>
            <a:r>
              <a:rPr lang="en-US" dirty="0" err="1"/>
              <a:t>wast</a:t>
            </a:r>
            <a:endParaRPr lang="en-US" dirty="0"/>
          </a:p>
          <a:p>
            <a:pPr>
              <a:lnSpc>
                <a:spcPct val="100000"/>
              </a:lnSpc>
            </a:pPr>
            <a:r>
              <a:rPr lang="en-US" dirty="0"/>
              <a:t>Clean and disinfect mattress impermeable covers.</a:t>
            </a:r>
          </a:p>
          <a:p>
            <a:pPr>
              <a:lnSpc>
                <a:spcPct val="100000"/>
              </a:lnSpc>
            </a:pPr>
            <a:r>
              <a:rPr lang="en-US" dirty="0"/>
              <a:t>Non-critical instruments /equipment require only intermediate or low level disinfection before and after use.</a:t>
            </a:r>
          </a:p>
        </p:txBody>
      </p:sp>
    </p:spTree>
    <p:extLst>
      <p:ext uri="{BB962C8B-B14F-4D97-AF65-F5344CB8AC3E}">
        <p14:creationId xmlns:p14="http://schemas.microsoft.com/office/powerpoint/2010/main" val="28478570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 y="421027"/>
            <a:ext cx="12070080" cy="888273"/>
          </a:xfrm>
        </p:spPr>
        <p:txBody>
          <a:bodyPr>
            <a:normAutofit/>
          </a:bodyPr>
          <a:lstStyle/>
          <a:p>
            <a:pPr algn="ctr"/>
            <a:r>
              <a:rPr lang="en-US" dirty="0"/>
              <a:t>Other preventive measures Contd.</a:t>
            </a:r>
          </a:p>
        </p:txBody>
      </p:sp>
      <p:sp>
        <p:nvSpPr>
          <p:cNvPr id="3" name="Content Placeholder 2"/>
          <p:cNvSpPr>
            <a:spLocks noGrp="1"/>
          </p:cNvSpPr>
          <p:nvPr>
            <p:ph idx="1"/>
          </p:nvPr>
        </p:nvSpPr>
        <p:spPr>
          <a:xfrm>
            <a:off x="231112" y="1432392"/>
            <a:ext cx="11266714" cy="5146722"/>
          </a:xfrm>
        </p:spPr>
        <p:txBody>
          <a:bodyPr>
            <a:normAutofit fontScale="92500" lnSpcReduction="10000"/>
          </a:bodyPr>
          <a:lstStyle/>
          <a:p>
            <a:r>
              <a:rPr lang="en-US" dirty="0"/>
              <a:t>Place patient beds at least 1m apart</a:t>
            </a:r>
          </a:p>
          <a:p>
            <a:r>
              <a:rPr lang="en-US" dirty="0"/>
              <a:t>Perform procedures in an adequately ventilated room</a:t>
            </a:r>
          </a:p>
          <a:p>
            <a:r>
              <a:rPr lang="en-US" dirty="0"/>
              <a:t>Use either single use disposable equipment or dedicated </a:t>
            </a:r>
          </a:p>
          <a:p>
            <a:r>
              <a:rPr lang="en-US" dirty="0"/>
              <a:t> If equipment needs to be shared among patients, clean and disinfect between each patient use (e.g. ethyl alcohol 70%)</a:t>
            </a:r>
          </a:p>
          <a:p>
            <a:r>
              <a:rPr lang="en-US" dirty="0"/>
              <a:t>Avoid the movement and transport of patients out of the room or area unless medically necessary.</a:t>
            </a:r>
          </a:p>
          <a:p>
            <a:r>
              <a:rPr lang="en-US" dirty="0"/>
              <a:t>Routinely clean and disinfect patient-contact surfaces</a:t>
            </a:r>
          </a:p>
          <a:p>
            <a:r>
              <a:rPr lang="en-US" dirty="0"/>
              <a:t>Limit the number of HCWs, family members and visitors in contact with a patient with suspected cases</a:t>
            </a:r>
          </a:p>
          <a:p>
            <a:r>
              <a:rPr lang="en-US" dirty="0"/>
              <a:t>Maintain a record of all persons entering the patient’s room including all staff and visitors.</a:t>
            </a:r>
          </a:p>
        </p:txBody>
      </p:sp>
    </p:spTree>
    <p:extLst>
      <p:ext uri="{BB962C8B-B14F-4D97-AF65-F5344CB8AC3E}">
        <p14:creationId xmlns:p14="http://schemas.microsoft.com/office/powerpoint/2010/main" val="12046334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91196" y="2594127"/>
            <a:ext cx="10515600" cy="1104850"/>
          </a:xfrm>
        </p:spPr>
        <p:txBody>
          <a:bodyPr/>
          <a:lstStyle/>
          <a:p>
            <a:pPr algn="ctr"/>
            <a:r>
              <a:rPr lang="en-US" dirty="0"/>
              <a:t>B. Counselling </a:t>
            </a:r>
          </a:p>
        </p:txBody>
      </p:sp>
    </p:spTree>
    <p:extLst>
      <p:ext uri="{BB962C8B-B14F-4D97-AF65-F5344CB8AC3E}">
        <p14:creationId xmlns:p14="http://schemas.microsoft.com/office/powerpoint/2010/main" val="20455047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0729" y="473277"/>
            <a:ext cx="10515600" cy="770710"/>
          </a:xfrm>
        </p:spPr>
        <p:txBody>
          <a:bodyPr>
            <a:normAutofit/>
          </a:bodyPr>
          <a:lstStyle/>
          <a:p>
            <a:pPr algn="ctr"/>
            <a:r>
              <a:rPr lang="en-US" dirty="0"/>
              <a:t>Counselling is crucial!</a:t>
            </a:r>
          </a:p>
        </p:txBody>
      </p:sp>
      <p:sp>
        <p:nvSpPr>
          <p:cNvPr id="4" name="Content Placeholder 3"/>
          <p:cNvSpPr>
            <a:spLocks noGrp="1"/>
          </p:cNvSpPr>
          <p:nvPr>
            <p:ph idx="1"/>
          </p:nvPr>
        </p:nvSpPr>
        <p:spPr>
          <a:xfrm>
            <a:off x="326572" y="1917478"/>
            <a:ext cx="8713208" cy="4193178"/>
          </a:xfrm>
        </p:spPr>
        <p:txBody>
          <a:bodyPr>
            <a:normAutofit/>
          </a:bodyPr>
          <a:lstStyle/>
          <a:p>
            <a:r>
              <a:rPr lang="en-US" dirty="0"/>
              <a:t>The current COVID-19 outbreak has provoked social stigma and discriminatory behaviors to have been in contact with the virus </a:t>
            </a:r>
          </a:p>
          <a:p>
            <a:r>
              <a:rPr lang="en-US" dirty="0"/>
              <a:t>The stigma associated with COVID-19 is because </a:t>
            </a:r>
            <a:r>
              <a:rPr lang="en-US" sz="2800" dirty="0"/>
              <a:t>it is a disease that’s new and for which there are still many unknowns –prognosis/ isolation etc. </a:t>
            </a:r>
          </a:p>
          <a:p>
            <a:r>
              <a:rPr lang="en-US" dirty="0"/>
              <a:t>These leads to confusion, anxiety, and fear among the public and unfortunately, these factors are also fueling harmful stereotypes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9057" y="2656618"/>
            <a:ext cx="2553056" cy="1790950"/>
          </a:xfrm>
          <a:prstGeom prst="rect">
            <a:avLst/>
          </a:prstGeom>
        </p:spPr>
      </p:pic>
    </p:spTree>
    <p:extLst>
      <p:ext uri="{BB962C8B-B14F-4D97-AF65-F5344CB8AC3E}">
        <p14:creationId xmlns:p14="http://schemas.microsoft.com/office/powerpoint/2010/main" val="17658229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Components of Counselling on COVID-19</a:t>
            </a:r>
          </a:p>
        </p:txBody>
      </p:sp>
      <p:sp>
        <p:nvSpPr>
          <p:cNvPr id="3" name="Content Placeholder 2"/>
          <p:cNvSpPr>
            <a:spLocks noGrp="1"/>
          </p:cNvSpPr>
          <p:nvPr>
            <p:ph idx="1"/>
          </p:nvPr>
        </p:nvSpPr>
        <p:spPr>
          <a:xfrm>
            <a:off x="838200" y="2210192"/>
            <a:ext cx="6688015" cy="4351338"/>
          </a:xfrm>
        </p:spPr>
        <p:txBody>
          <a:bodyPr/>
          <a:lstStyle/>
          <a:p>
            <a:endParaRPr lang="en-US" dirty="0"/>
          </a:p>
          <a:p>
            <a:pPr marL="514350" indent="-514350">
              <a:buFont typeface="+mj-lt"/>
              <a:buAutoNum type="arabicPeriod"/>
            </a:pPr>
            <a:r>
              <a:rPr lang="en-US" dirty="0"/>
              <a:t>Addressing social stigma on COVID-19</a:t>
            </a:r>
          </a:p>
          <a:p>
            <a:pPr marL="514350" indent="-514350">
              <a:buFont typeface="+mj-lt"/>
              <a:buAutoNum type="arabicPeriod"/>
            </a:pPr>
            <a:r>
              <a:rPr lang="en-US" dirty="0"/>
              <a:t>Preventive measures in community </a:t>
            </a:r>
          </a:p>
          <a:p>
            <a:pPr marL="514350" indent="-514350">
              <a:buFont typeface="+mj-lt"/>
              <a:buAutoNum type="arabicPeriod"/>
            </a:pPr>
            <a:r>
              <a:rPr lang="en-US" dirty="0"/>
              <a:t>Home-care for suspected or positive cases with mild symptoms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7564" t="9744" r="16667" b="7179"/>
          <a:stretch/>
        </p:blipFill>
        <p:spPr>
          <a:xfrm>
            <a:off x="7526215" y="2073484"/>
            <a:ext cx="3379175" cy="3201325"/>
          </a:xfrm>
          <a:prstGeom prst="rect">
            <a:avLst/>
          </a:prstGeom>
        </p:spPr>
      </p:pic>
    </p:spTree>
    <p:extLst>
      <p:ext uri="{BB962C8B-B14F-4D97-AF65-F5344CB8AC3E}">
        <p14:creationId xmlns:p14="http://schemas.microsoft.com/office/powerpoint/2010/main" val="2105216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9322" y="466560"/>
            <a:ext cx="10515600" cy="899407"/>
          </a:xfrm>
        </p:spPr>
        <p:txBody>
          <a:bodyPr/>
          <a:lstStyle/>
          <a:p>
            <a:pPr algn="ctr"/>
            <a:r>
              <a:rPr lang="en-US" dirty="0"/>
              <a:t>Objectives of the session </a:t>
            </a:r>
          </a:p>
        </p:txBody>
      </p:sp>
      <p:sp>
        <p:nvSpPr>
          <p:cNvPr id="3" name="Content Placeholder 2"/>
          <p:cNvSpPr>
            <a:spLocks noGrp="1"/>
          </p:cNvSpPr>
          <p:nvPr>
            <p:ph idx="1"/>
          </p:nvPr>
        </p:nvSpPr>
        <p:spPr>
          <a:xfrm>
            <a:off x="803031" y="1840752"/>
            <a:ext cx="9079523" cy="4351338"/>
          </a:xfrm>
        </p:spPr>
        <p:txBody>
          <a:bodyPr/>
          <a:lstStyle/>
          <a:p>
            <a:pPr marL="0" indent="0">
              <a:buNone/>
            </a:pPr>
            <a:r>
              <a:rPr lang="en-US" sz="3200" dirty="0"/>
              <a:t>After this session, CHOs will be able to: </a:t>
            </a:r>
          </a:p>
          <a:p>
            <a:pPr lvl="1">
              <a:buFont typeface="Arial" panose="020B0604020202020204" pitchFamily="34" charset="0"/>
              <a:buChar char="•"/>
            </a:pPr>
            <a:r>
              <a:rPr lang="en-US" sz="3200" dirty="0"/>
              <a:t>Describe standard Infection prevention and control guidelines for COVID-19 </a:t>
            </a:r>
          </a:p>
          <a:p>
            <a:pPr lvl="1">
              <a:buFont typeface="Arial" panose="020B0604020202020204" pitchFamily="34" charset="0"/>
              <a:buChar char="•"/>
            </a:pPr>
            <a:r>
              <a:rPr lang="en-US" sz="3200" dirty="0"/>
              <a:t>Counsel the community on COVID -19</a:t>
            </a:r>
          </a:p>
          <a:p>
            <a:pPr lvl="1">
              <a:buFont typeface="Arial" panose="020B0604020202020204" pitchFamily="34" charset="0"/>
              <a:buChar char="•"/>
            </a:pPr>
            <a:r>
              <a:rPr lang="en-US" sz="3200" dirty="0"/>
              <a:t>Guide the HWC team on COVID -19</a:t>
            </a:r>
          </a:p>
          <a:p>
            <a:pPr lvl="1">
              <a:buFont typeface="Arial" panose="020B0604020202020204" pitchFamily="34" charset="0"/>
              <a:buChar char="•"/>
            </a:pPr>
            <a:r>
              <a:rPr lang="en-US" sz="3200" dirty="0"/>
              <a:t>Plan for preparedness and responsiveness for COVID -19</a:t>
            </a:r>
          </a:p>
          <a:p>
            <a:pPr lvl="1">
              <a:buFont typeface="Wingdings" panose="05000000000000000000" pitchFamily="2" charset="2"/>
              <a:buChar char="ü"/>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8603" y="1840752"/>
            <a:ext cx="2286319" cy="3115110"/>
          </a:xfrm>
          <a:prstGeom prst="rect">
            <a:avLst/>
          </a:prstGeom>
        </p:spPr>
      </p:pic>
    </p:spTree>
    <p:extLst>
      <p:ext uri="{BB962C8B-B14F-4D97-AF65-F5344CB8AC3E}">
        <p14:creationId xmlns:p14="http://schemas.microsoft.com/office/powerpoint/2010/main" val="16729772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5736" y="555018"/>
            <a:ext cx="10515600" cy="899407"/>
          </a:xfrm>
        </p:spPr>
        <p:txBody>
          <a:bodyPr>
            <a:normAutofit/>
          </a:bodyPr>
          <a:lstStyle/>
          <a:p>
            <a:pPr algn="ctr"/>
            <a:r>
              <a:rPr lang="en-US" sz="3600" dirty="0"/>
              <a:t>1. How to address Social Stigma? </a:t>
            </a:r>
            <a:endParaRPr lang="en-IN" sz="3600" dirty="0"/>
          </a:p>
        </p:txBody>
      </p:sp>
      <p:sp>
        <p:nvSpPr>
          <p:cNvPr id="3" name="Content Placeholder 2"/>
          <p:cNvSpPr>
            <a:spLocks noGrp="1"/>
          </p:cNvSpPr>
          <p:nvPr>
            <p:ph idx="1"/>
          </p:nvPr>
        </p:nvSpPr>
        <p:spPr>
          <a:xfrm>
            <a:off x="527539" y="1612686"/>
            <a:ext cx="8897816" cy="4775881"/>
          </a:xfrm>
        </p:spPr>
        <p:txBody>
          <a:bodyPr>
            <a:normAutofit/>
          </a:bodyPr>
          <a:lstStyle/>
          <a:p>
            <a:r>
              <a:rPr lang="en-US" dirty="0"/>
              <a:t>An environment needs to be created in which the disease and its impact can be discussed and addressed openly, honestly and effectively</a:t>
            </a:r>
          </a:p>
          <a:p>
            <a:r>
              <a:rPr lang="en-US" dirty="0"/>
              <a:t>Communication about COVID-19 is critical in supporting people to take effective action to help combat the disease and to avoid fueling fear and stigma in the following methods </a:t>
            </a:r>
          </a:p>
          <a:p>
            <a:pPr marL="971550" lvl="1" indent="-514350">
              <a:buFont typeface="+mj-lt"/>
              <a:buAutoNum type="alphaLcParenR"/>
            </a:pPr>
            <a:r>
              <a:rPr lang="en-US" sz="2800" b="1" dirty="0"/>
              <a:t>Words matter: </a:t>
            </a:r>
            <a:r>
              <a:rPr lang="en-US" sz="2800" dirty="0"/>
              <a:t>do’s and don’ts when talking about the new coronavirus (COVID-19) </a:t>
            </a:r>
          </a:p>
          <a:p>
            <a:pPr marL="971550" lvl="1" indent="-514350">
              <a:buFont typeface="+mj-lt"/>
              <a:buAutoNum type="alphaLcParenR"/>
            </a:pPr>
            <a:r>
              <a:rPr lang="en-US" sz="2800" b="1" dirty="0"/>
              <a:t>Do your part:</a:t>
            </a:r>
            <a:r>
              <a:rPr lang="en-US" sz="2800" dirty="0"/>
              <a:t> simple ideas to drive stigma away </a:t>
            </a:r>
          </a:p>
          <a:p>
            <a:pPr marL="971550" lvl="1" indent="-514350">
              <a:buFont typeface="+mj-lt"/>
              <a:buAutoNum type="alphaLcParenR"/>
            </a:pPr>
            <a:r>
              <a:rPr lang="en-US" sz="2800" b="1" dirty="0"/>
              <a:t>Communication tips and messages</a:t>
            </a:r>
            <a:endParaRPr lang="en-IN" sz="2800" b="1"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25354" y="2716949"/>
            <a:ext cx="2438400" cy="1828800"/>
          </a:xfrm>
          <a:prstGeom prst="rect">
            <a:avLst/>
          </a:prstGeom>
        </p:spPr>
      </p:pic>
    </p:spTree>
    <p:extLst>
      <p:ext uri="{BB962C8B-B14F-4D97-AF65-F5344CB8AC3E}">
        <p14:creationId xmlns:p14="http://schemas.microsoft.com/office/powerpoint/2010/main" val="27068455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31297"/>
            <a:ext cx="10871200" cy="529367"/>
          </a:xfrm>
        </p:spPr>
        <p:txBody>
          <a:bodyPr>
            <a:normAutofit fontScale="90000"/>
          </a:bodyPr>
          <a:lstStyle/>
          <a:p>
            <a:pPr algn="ctr"/>
            <a:r>
              <a:rPr lang="en-US" sz="3600" dirty="0"/>
              <a:t>a) Addressing Social Stigma :Words Matter</a:t>
            </a:r>
            <a:endParaRPr lang="en-IN" sz="36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29774580"/>
              </p:ext>
            </p:extLst>
          </p:nvPr>
        </p:nvGraphicFramePr>
        <p:xfrm>
          <a:off x="152400" y="760665"/>
          <a:ext cx="11943347" cy="5846058"/>
        </p:xfrm>
        <a:graphic>
          <a:graphicData uri="http://schemas.openxmlformats.org/drawingml/2006/table">
            <a:tbl>
              <a:tblPr firstRow="1" bandRow="1">
                <a:tableStyleId>{912C8C85-51F0-491E-9774-3900AFEF0FD7}</a:tableStyleId>
              </a:tblPr>
              <a:tblGrid>
                <a:gridCol w="6265985">
                  <a:extLst>
                    <a:ext uri="{9D8B030D-6E8A-4147-A177-3AD203B41FA5}">
                      <a16:colId xmlns:a16="http://schemas.microsoft.com/office/drawing/2014/main" val="3987155575"/>
                    </a:ext>
                  </a:extLst>
                </a:gridCol>
                <a:gridCol w="5677362">
                  <a:extLst>
                    <a:ext uri="{9D8B030D-6E8A-4147-A177-3AD203B41FA5}">
                      <a16:colId xmlns:a16="http://schemas.microsoft.com/office/drawing/2014/main" val="199091049"/>
                    </a:ext>
                  </a:extLst>
                </a:gridCol>
              </a:tblGrid>
              <a:tr h="507411">
                <a:tc>
                  <a:txBody>
                    <a:bodyPr/>
                    <a:lstStyle/>
                    <a:p>
                      <a:pPr algn="ctr"/>
                      <a:r>
                        <a:rPr lang="en-US" sz="2800" b="1" dirty="0">
                          <a:latin typeface="Gill Sans MT" panose="020B0502020104020203" pitchFamily="34" charset="0"/>
                        </a:rPr>
                        <a:t>Do’s </a:t>
                      </a:r>
                      <a:endParaRPr lang="en-IN" sz="2800" b="1" dirty="0">
                        <a:latin typeface="Gill Sans MT" panose="020B0502020104020203" pitchFamily="34" charset="0"/>
                      </a:endParaRPr>
                    </a:p>
                  </a:txBody>
                  <a:tcPr/>
                </a:tc>
                <a:tc>
                  <a:txBody>
                    <a:bodyPr/>
                    <a:lstStyle/>
                    <a:p>
                      <a:pPr algn="ctr"/>
                      <a:r>
                        <a:rPr lang="en-US" sz="2800" b="1" dirty="0" err="1">
                          <a:latin typeface="Gill Sans MT" panose="020B0502020104020203" pitchFamily="34" charset="0"/>
                        </a:rPr>
                        <a:t>Don't's</a:t>
                      </a:r>
                      <a:r>
                        <a:rPr lang="en-US" sz="2800" b="1" dirty="0">
                          <a:latin typeface="Gill Sans MT" panose="020B0502020104020203" pitchFamily="34" charset="0"/>
                        </a:rPr>
                        <a:t> </a:t>
                      </a:r>
                      <a:endParaRPr lang="en-IN" sz="2800" b="1" dirty="0">
                        <a:latin typeface="Gill Sans MT" panose="020B0502020104020203" pitchFamily="34" charset="0"/>
                      </a:endParaRPr>
                    </a:p>
                  </a:txBody>
                  <a:tcPr/>
                </a:tc>
                <a:extLst>
                  <a:ext uri="{0D108BD9-81ED-4DB2-BD59-A6C34878D82A}">
                    <a16:rowId xmlns:a16="http://schemas.microsoft.com/office/drawing/2014/main" val="3026021270"/>
                  </a:ext>
                </a:extLst>
              </a:tr>
              <a:tr h="626802">
                <a:tc>
                  <a:txBody>
                    <a:bodyPr/>
                    <a:lstStyle/>
                    <a:p>
                      <a:r>
                        <a:rPr lang="en-US" sz="1800" dirty="0">
                          <a:latin typeface="Gill Sans MT" panose="020B0502020104020203" pitchFamily="34" charset="0"/>
                        </a:rPr>
                        <a:t>Talk about the new coronavirus disease (COVID-19) </a:t>
                      </a:r>
                      <a:endParaRPr lang="en-IN" sz="1800" dirty="0">
                        <a:latin typeface="Gill Sans MT" panose="020B0502020104020203" pitchFamily="34" charset="0"/>
                      </a:endParaRPr>
                    </a:p>
                  </a:txBody>
                  <a:tcPr/>
                </a:tc>
                <a:tc>
                  <a:txBody>
                    <a:bodyPr/>
                    <a:lstStyle/>
                    <a:p>
                      <a:r>
                        <a:rPr lang="en-US" sz="1800" dirty="0">
                          <a:latin typeface="Gill Sans MT" panose="020B0502020104020203" pitchFamily="34" charset="0"/>
                        </a:rPr>
                        <a:t>Attach locations or ethnicity to the disease, this is not a “Wuhan Virus”, “Chinese Virus” or “Asian Virus”</a:t>
                      </a:r>
                      <a:endParaRPr lang="en-IN" sz="1800" dirty="0">
                        <a:latin typeface="Gill Sans MT" panose="020B0502020104020203" pitchFamily="34" charset="0"/>
                      </a:endParaRPr>
                    </a:p>
                  </a:txBody>
                  <a:tcPr/>
                </a:tc>
                <a:extLst>
                  <a:ext uri="{0D108BD9-81ED-4DB2-BD59-A6C34878D82A}">
                    <a16:rowId xmlns:a16="http://schemas.microsoft.com/office/drawing/2014/main" val="3811237895"/>
                  </a:ext>
                </a:extLst>
              </a:tr>
              <a:tr h="847632">
                <a:tc>
                  <a:txBody>
                    <a:bodyPr/>
                    <a:lstStyle/>
                    <a:p>
                      <a:r>
                        <a:rPr lang="en-US" sz="1800" dirty="0">
                          <a:latin typeface="Gill Sans MT" panose="020B0502020104020203" pitchFamily="34" charset="0"/>
                        </a:rPr>
                        <a:t>Talk about “people who have COVID-19”,</a:t>
                      </a:r>
                      <a:r>
                        <a:rPr lang="en-US" sz="1800" baseline="0" dirty="0">
                          <a:latin typeface="Gill Sans MT" panose="020B0502020104020203" pitchFamily="34" charset="0"/>
                        </a:rPr>
                        <a:t> </a:t>
                      </a:r>
                      <a:r>
                        <a:rPr lang="en-US" sz="1800" dirty="0">
                          <a:latin typeface="Gill Sans MT" panose="020B0502020104020203" pitchFamily="34" charset="0"/>
                        </a:rPr>
                        <a:t>people who are being treated</a:t>
                      </a:r>
                      <a:r>
                        <a:rPr lang="en-US" sz="1800" baseline="0" dirty="0">
                          <a:latin typeface="Gill Sans MT" panose="020B0502020104020203" pitchFamily="34" charset="0"/>
                        </a:rPr>
                        <a:t> or</a:t>
                      </a:r>
                      <a:r>
                        <a:rPr lang="en-US" sz="1800" dirty="0">
                          <a:latin typeface="Gill Sans MT" panose="020B0502020104020203" pitchFamily="34" charset="0"/>
                        </a:rPr>
                        <a:t> people who died after contracting COVID19”</a:t>
                      </a:r>
                      <a:endParaRPr lang="en-IN" sz="1800" dirty="0">
                        <a:latin typeface="Gill Sans MT" panose="020B0502020104020203" pitchFamily="34" charset="0"/>
                      </a:endParaRPr>
                    </a:p>
                  </a:txBody>
                  <a:tcPr/>
                </a:tc>
                <a:tc>
                  <a:txBody>
                    <a:bodyPr/>
                    <a:lstStyle/>
                    <a:p>
                      <a:r>
                        <a:rPr lang="en-US" sz="1800" dirty="0">
                          <a:latin typeface="Gill Sans MT" panose="020B0502020104020203" pitchFamily="34" charset="0"/>
                        </a:rPr>
                        <a:t>Refer to people with the disease as “COVID-19 cases” or “victims” </a:t>
                      </a:r>
                      <a:endParaRPr lang="en-IN" sz="1800" dirty="0">
                        <a:latin typeface="Gill Sans MT" panose="020B0502020104020203" pitchFamily="34" charset="0"/>
                      </a:endParaRPr>
                    </a:p>
                  </a:txBody>
                  <a:tcPr/>
                </a:tc>
                <a:extLst>
                  <a:ext uri="{0D108BD9-81ED-4DB2-BD59-A6C34878D82A}">
                    <a16:rowId xmlns:a16="http://schemas.microsoft.com/office/drawing/2014/main" val="3035822790"/>
                  </a:ext>
                </a:extLst>
              </a:tr>
              <a:tr h="626802">
                <a:tc>
                  <a:txBody>
                    <a:bodyPr/>
                    <a:lstStyle/>
                    <a:p>
                      <a:r>
                        <a:rPr lang="en-US" sz="1800" dirty="0">
                          <a:latin typeface="Gill Sans MT" panose="020B0502020104020203" pitchFamily="34" charset="0"/>
                        </a:rPr>
                        <a:t>Talk about “people who may have COVID-19” or “people who are presumptive for COVID-19”</a:t>
                      </a:r>
                      <a:endParaRPr lang="en-IN" sz="1800" dirty="0">
                        <a:latin typeface="Gill Sans MT" panose="020B0502020104020203" pitchFamily="34" charset="0"/>
                      </a:endParaRPr>
                    </a:p>
                  </a:txBody>
                  <a:tcPr/>
                </a:tc>
                <a:tc>
                  <a:txBody>
                    <a:bodyPr/>
                    <a:lstStyle/>
                    <a:p>
                      <a:r>
                        <a:rPr lang="en-US" sz="1800" dirty="0">
                          <a:latin typeface="Gill Sans MT" panose="020B0502020104020203" pitchFamily="34" charset="0"/>
                        </a:rPr>
                        <a:t>Talk about “COVID-19 suspects” or “suspected cases”. </a:t>
                      </a:r>
                      <a:endParaRPr lang="en-IN" sz="1800" dirty="0">
                        <a:latin typeface="Gill Sans MT" panose="020B0502020104020203" pitchFamily="34" charset="0"/>
                      </a:endParaRPr>
                    </a:p>
                  </a:txBody>
                  <a:tcPr/>
                </a:tc>
                <a:extLst>
                  <a:ext uri="{0D108BD9-81ED-4DB2-BD59-A6C34878D82A}">
                    <a16:rowId xmlns:a16="http://schemas.microsoft.com/office/drawing/2014/main" val="1422434264"/>
                  </a:ext>
                </a:extLst>
              </a:tr>
              <a:tr h="626802">
                <a:tc>
                  <a:txBody>
                    <a:bodyPr/>
                    <a:lstStyle/>
                    <a:p>
                      <a:r>
                        <a:rPr lang="en-US" sz="1800" dirty="0">
                          <a:latin typeface="Gill Sans MT" panose="020B0502020104020203" pitchFamily="34" charset="0"/>
                        </a:rPr>
                        <a:t>Talk about people “acquiring” or “contracting” COVID-19 </a:t>
                      </a:r>
                      <a:endParaRPr lang="en-IN" sz="1800" dirty="0">
                        <a:latin typeface="Gill Sans MT" panose="020B0502020104020203" pitchFamily="34" charset="0"/>
                      </a:endParaRPr>
                    </a:p>
                  </a:txBody>
                  <a:tcPr/>
                </a:tc>
                <a:tc>
                  <a:txBody>
                    <a:bodyPr/>
                    <a:lstStyle/>
                    <a:p>
                      <a:r>
                        <a:rPr lang="en-US" sz="1800" dirty="0">
                          <a:latin typeface="Gill Sans MT" panose="020B0502020104020203" pitchFamily="34" charset="0"/>
                        </a:rPr>
                        <a:t>Talk about people “transmitting COVID-19” “infecting others” or “spreading the virus”</a:t>
                      </a:r>
                      <a:endParaRPr lang="en-IN" sz="1800" dirty="0">
                        <a:latin typeface="Gill Sans MT" panose="020B0502020104020203" pitchFamily="34" charset="0"/>
                      </a:endParaRPr>
                    </a:p>
                  </a:txBody>
                  <a:tcPr/>
                </a:tc>
                <a:extLst>
                  <a:ext uri="{0D108BD9-81ED-4DB2-BD59-A6C34878D82A}">
                    <a16:rowId xmlns:a16="http://schemas.microsoft.com/office/drawing/2014/main" val="2348639429"/>
                  </a:ext>
                </a:extLst>
              </a:tr>
              <a:tr h="895431">
                <a:tc>
                  <a:txBody>
                    <a:bodyPr/>
                    <a:lstStyle/>
                    <a:p>
                      <a:r>
                        <a:rPr lang="en-US" sz="1800" dirty="0">
                          <a:latin typeface="Gill Sans MT" panose="020B0502020104020203" pitchFamily="34" charset="0"/>
                        </a:rPr>
                        <a:t>Speak accurately about the risk from COVID-19, based on scientific data and latest official health advice. </a:t>
                      </a:r>
                      <a:endParaRPr lang="en-IN" sz="1800" dirty="0">
                        <a:latin typeface="Gill Sans MT" panose="020B0502020104020203" pitchFamily="34" charset="0"/>
                      </a:endParaRPr>
                    </a:p>
                  </a:txBody>
                  <a:tcPr/>
                </a:tc>
                <a:tc>
                  <a:txBody>
                    <a:bodyPr/>
                    <a:lstStyle/>
                    <a:p>
                      <a:r>
                        <a:rPr lang="en-US" sz="1800" dirty="0">
                          <a:latin typeface="Gill Sans MT" panose="020B0502020104020203" pitchFamily="34" charset="0"/>
                        </a:rPr>
                        <a:t>Repeat or share unconfirmed rumors, and avoid using hyperbolic language designed to generate fear like “plague”, “apocalypse” etc.</a:t>
                      </a:r>
                      <a:endParaRPr lang="en-IN" sz="1800" dirty="0">
                        <a:latin typeface="Gill Sans MT" panose="020B0502020104020203" pitchFamily="34" charset="0"/>
                      </a:endParaRPr>
                    </a:p>
                  </a:txBody>
                  <a:tcPr/>
                </a:tc>
                <a:extLst>
                  <a:ext uri="{0D108BD9-81ED-4DB2-BD59-A6C34878D82A}">
                    <a16:rowId xmlns:a16="http://schemas.microsoft.com/office/drawing/2014/main" val="1496128733"/>
                  </a:ext>
                </a:extLst>
              </a:tr>
              <a:tr h="626802">
                <a:tc>
                  <a:txBody>
                    <a:bodyPr/>
                    <a:lstStyle/>
                    <a:p>
                      <a:r>
                        <a:rPr lang="en-US" sz="1800" dirty="0">
                          <a:latin typeface="Gill Sans MT" panose="020B0502020104020203" pitchFamily="34" charset="0"/>
                        </a:rPr>
                        <a:t>Talk positively and emphasize the effectiveness of prevention and treatment measures. </a:t>
                      </a:r>
                      <a:endParaRPr lang="en-IN" sz="1800" dirty="0">
                        <a:latin typeface="Gill Sans MT" panose="020B0502020104020203" pitchFamily="34" charset="0"/>
                      </a:endParaRPr>
                    </a:p>
                  </a:txBody>
                  <a:tcPr/>
                </a:tc>
                <a:tc>
                  <a:txBody>
                    <a:bodyPr/>
                    <a:lstStyle/>
                    <a:p>
                      <a:r>
                        <a:rPr lang="en-US" sz="1800" dirty="0">
                          <a:latin typeface="Gill Sans MT" panose="020B0502020104020203" pitchFamily="34" charset="0"/>
                        </a:rPr>
                        <a:t>Emphasize or dwell on the negative, or messages of threat. </a:t>
                      </a:r>
                      <a:endParaRPr lang="en-IN" sz="1800" dirty="0">
                        <a:latin typeface="Gill Sans MT" panose="020B0502020104020203" pitchFamily="34" charset="0"/>
                      </a:endParaRPr>
                    </a:p>
                  </a:txBody>
                  <a:tcPr/>
                </a:tc>
                <a:extLst>
                  <a:ext uri="{0D108BD9-81ED-4DB2-BD59-A6C34878D82A}">
                    <a16:rowId xmlns:a16="http://schemas.microsoft.com/office/drawing/2014/main" val="1570346345"/>
                  </a:ext>
                </a:extLst>
              </a:tr>
              <a:tr h="1005546">
                <a:tc>
                  <a:txBody>
                    <a:bodyPr/>
                    <a:lstStyle/>
                    <a:p>
                      <a:r>
                        <a:rPr lang="en-US" sz="1800" dirty="0">
                          <a:latin typeface="Gill Sans MT" panose="020B0502020104020203" pitchFamily="34" charset="0"/>
                        </a:rPr>
                        <a:t>Emphasize the effectiveness of adopting protective measures to prevent acquiring the new coronavirus, as well as early screening, testing and treatment.</a:t>
                      </a:r>
                      <a:endParaRPr lang="en-IN" sz="1800" dirty="0">
                        <a:latin typeface="Gill Sans MT" panose="020B0502020104020203" pitchFamily="34" charset="0"/>
                      </a:endParaRPr>
                    </a:p>
                  </a:txBody>
                  <a:tcPr/>
                </a:tc>
                <a:tc>
                  <a:txBody>
                    <a:bodyPr/>
                    <a:lstStyle/>
                    <a:p>
                      <a:endParaRPr lang="en-IN" sz="1800" dirty="0">
                        <a:latin typeface="Gill Sans MT" panose="020B0502020104020203" pitchFamily="34" charset="0"/>
                      </a:endParaRPr>
                    </a:p>
                  </a:txBody>
                  <a:tcPr/>
                </a:tc>
                <a:extLst>
                  <a:ext uri="{0D108BD9-81ED-4DB2-BD59-A6C34878D82A}">
                    <a16:rowId xmlns:a16="http://schemas.microsoft.com/office/drawing/2014/main" val="2810861793"/>
                  </a:ext>
                </a:extLst>
              </a:tr>
            </a:tbl>
          </a:graphicData>
        </a:graphic>
      </p:graphicFrame>
    </p:spTree>
    <p:extLst>
      <p:ext uri="{BB962C8B-B14F-4D97-AF65-F5344CB8AC3E}">
        <p14:creationId xmlns:p14="http://schemas.microsoft.com/office/powerpoint/2010/main" val="7282240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4277" y="737483"/>
            <a:ext cx="10871200" cy="529367"/>
          </a:xfrm>
        </p:spPr>
        <p:txBody>
          <a:bodyPr>
            <a:noAutofit/>
          </a:bodyPr>
          <a:lstStyle/>
          <a:p>
            <a:r>
              <a:rPr lang="en-US" sz="3600" dirty="0"/>
              <a:t>b) Addressing Social Stigma :Do your Part</a:t>
            </a:r>
            <a:endParaRPr lang="en-IN" sz="3600" dirty="0"/>
          </a:p>
        </p:txBody>
      </p:sp>
      <p:sp>
        <p:nvSpPr>
          <p:cNvPr id="3" name="Content Placeholder 2"/>
          <p:cNvSpPr>
            <a:spLocks noGrp="1"/>
          </p:cNvSpPr>
          <p:nvPr>
            <p:ph idx="1"/>
          </p:nvPr>
        </p:nvSpPr>
        <p:spPr>
          <a:xfrm>
            <a:off x="592015" y="1678642"/>
            <a:ext cx="8411308" cy="4351338"/>
          </a:xfrm>
        </p:spPr>
        <p:txBody>
          <a:bodyPr>
            <a:normAutofit fontScale="92500" lnSpcReduction="10000"/>
          </a:bodyPr>
          <a:lstStyle/>
          <a:p>
            <a:pPr marL="0" indent="0">
              <a:buNone/>
            </a:pPr>
            <a:r>
              <a:rPr lang="en-US" dirty="0"/>
              <a:t>Some possible actions for countering stigmatizing attitudes are as follows: </a:t>
            </a:r>
          </a:p>
          <a:p>
            <a:pPr lvl="1"/>
            <a:r>
              <a:rPr lang="en-US" sz="2800" b="1" dirty="0"/>
              <a:t>Spreading Facts: </a:t>
            </a:r>
            <a:r>
              <a:rPr lang="en-US" sz="2800" dirty="0"/>
              <a:t>Use simple language and avoid clinical terms. </a:t>
            </a:r>
          </a:p>
          <a:p>
            <a:pPr lvl="1"/>
            <a:r>
              <a:rPr lang="en-IN" sz="2800" b="1" dirty="0"/>
              <a:t>Engaging social influencers: </a:t>
            </a:r>
            <a:r>
              <a:rPr lang="en-IN" sz="2800" dirty="0"/>
              <a:t>leaders of the community can be involved. </a:t>
            </a:r>
            <a:r>
              <a:rPr lang="en-US" sz="2800" dirty="0"/>
              <a:t>promote content around basic infection prevention practices, symptoms of COVID-19 and when to seek health care</a:t>
            </a:r>
            <a:endParaRPr lang="en-IN" sz="2800" dirty="0"/>
          </a:p>
          <a:p>
            <a:pPr lvl="1"/>
            <a:r>
              <a:rPr lang="en-IN" sz="2800" b="1" dirty="0"/>
              <a:t>Amplify the voices:</a:t>
            </a:r>
            <a:r>
              <a:rPr lang="en-IN" sz="2800" dirty="0"/>
              <a:t> stories and images of local people who have experienced the COVID-19 and have recovered or who have supported a loved one to recover </a:t>
            </a:r>
          </a:p>
          <a:p>
            <a:pPr lvl="1"/>
            <a:endParaRPr lang="en-US" sz="2800" dirty="0"/>
          </a:p>
          <a:p>
            <a:pPr lvl="1"/>
            <a:endParaRPr lang="en-IN" sz="2800"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4329" t="6154" r="26978" b="14359"/>
          <a:stretch/>
        </p:blipFill>
        <p:spPr>
          <a:xfrm>
            <a:off x="9003323" y="1899138"/>
            <a:ext cx="2872154" cy="2419479"/>
          </a:xfrm>
          <a:prstGeom prst="rect">
            <a:avLst/>
          </a:prstGeom>
        </p:spPr>
      </p:pic>
    </p:spTree>
    <p:extLst>
      <p:ext uri="{BB962C8B-B14F-4D97-AF65-F5344CB8AC3E}">
        <p14:creationId xmlns:p14="http://schemas.microsoft.com/office/powerpoint/2010/main" val="30740938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538" y="439615"/>
            <a:ext cx="12860215" cy="658735"/>
          </a:xfrm>
        </p:spPr>
        <p:txBody>
          <a:bodyPr>
            <a:noAutofit/>
          </a:bodyPr>
          <a:lstStyle/>
          <a:p>
            <a:pPr marL="457200" lvl="1" algn="ctr" rtl="0">
              <a:lnSpc>
                <a:spcPct val="90000"/>
              </a:lnSpc>
              <a:spcBef>
                <a:spcPct val="0"/>
              </a:spcBef>
            </a:pPr>
            <a:r>
              <a:rPr lang="en-US" sz="3200" b="1" kern="1200" dirty="0">
                <a:solidFill>
                  <a:schemeClr val="accent1"/>
                </a:solidFill>
                <a:latin typeface="Gill Sans MT" panose="020B0502020104020203" pitchFamily="34" charset="0"/>
                <a:ea typeface="+mj-ea"/>
                <a:cs typeface="+mj-cs"/>
              </a:rPr>
              <a:t>c) Addressing Social Stigma: Communication tips and messages</a:t>
            </a:r>
            <a:endParaRPr lang="en-IN" sz="3200" b="1" kern="1200" dirty="0">
              <a:solidFill>
                <a:schemeClr val="accent1"/>
              </a:solidFill>
              <a:latin typeface="Gill Sans MT" panose="020B0502020104020203" pitchFamily="34" charset="0"/>
              <a:ea typeface="+mj-ea"/>
              <a:cs typeface="+mj-cs"/>
            </a:endParaRPr>
          </a:p>
        </p:txBody>
      </p:sp>
      <p:sp>
        <p:nvSpPr>
          <p:cNvPr id="3" name="Content Placeholder 2"/>
          <p:cNvSpPr>
            <a:spLocks noGrp="1"/>
          </p:cNvSpPr>
          <p:nvPr>
            <p:ph idx="1"/>
          </p:nvPr>
        </p:nvSpPr>
        <p:spPr>
          <a:xfrm>
            <a:off x="152400" y="1098350"/>
            <a:ext cx="11753850" cy="5569150"/>
          </a:xfrm>
        </p:spPr>
        <p:txBody>
          <a:bodyPr>
            <a:normAutofit/>
          </a:bodyPr>
          <a:lstStyle/>
          <a:p>
            <a:pPr marL="0" indent="0" algn="just">
              <a:lnSpc>
                <a:spcPct val="100000"/>
              </a:lnSpc>
              <a:buNone/>
            </a:pPr>
            <a:r>
              <a:rPr lang="en-US" dirty="0"/>
              <a:t>Collective solidarity, clear and actionable information is needed to support communities and people affected by this new outbreak</a:t>
            </a:r>
          </a:p>
          <a:p>
            <a:pPr lvl="1" algn="just">
              <a:lnSpc>
                <a:spcPct val="100000"/>
              </a:lnSpc>
            </a:pPr>
            <a:r>
              <a:rPr lang="en-US" sz="2600" dirty="0"/>
              <a:t>Correct the misconceptions, at the same time acknowledge the people’s feelings and subsequent behavior</a:t>
            </a:r>
          </a:p>
          <a:p>
            <a:pPr lvl="1" algn="just">
              <a:lnSpc>
                <a:spcPct val="100000"/>
              </a:lnSpc>
            </a:pPr>
            <a:r>
              <a:rPr lang="en-US" sz="2600" dirty="0"/>
              <a:t>Promote the importance of prevention, lifesaving actions, early screening and treatment</a:t>
            </a:r>
          </a:p>
          <a:p>
            <a:pPr lvl="1" algn="just">
              <a:lnSpc>
                <a:spcPct val="100000"/>
              </a:lnSpc>
            </a:pPr>
            <a:r>
              <a:rPr lang="en-US" sz="2600" dirty="0"/>
              <a:t>Communicate support and encouragement for the frontline workers of response to this outbreak (health care workers, volunteers, community leaders etc.)</a:t>
            </a:r>
          </a:p>
          <a:p>
            <a:pPr lvl="1" algn="just">
              <a:lnSpc>
                <a:spcPct val="100000"/>
              </a:lnSpc>
            </a:pPr>
            <a:r>
              <a:rPr lang="en-US" sz="2600" dirty="0"/>
              <a:t>Share facts and accurate information about the disease</a:t>
            </a:r>
          </a:p>
          <a:p>
            <a:pPr lvl="1" algn="just">
              <a:lnSpc>
                <a:spcPct val="100000"/>
              </a:lnSpc>
            </a:pPr>
            <a:r>
              <a:rPr lang="en-IN" sz="2600" dirty="0"/>
              <a:t>Challenge myths and stereotypes</a:t>
            </a:r>
          </a:p>
          <a:p>
            <a:pPr lvl="1" algn="just">
              <a:lnSpc>
                <a:spcPct val="100000"/>
              </a:lnSpc>
            </a:pPr>
            <a:r>
              <a:rPr lang="en-US" sz="2600" dirty="0"/>
              <a:t>Choose words carefully. The way we communicate can affect the attitudes of others </a:t>
            </a:r>
          </a:p>
          <a:p>
            <a:pPr lvl="1" algn="just">
              <a:lnSpc>
                <a:spcPct val="100000"/>
              </a:lnSpc>
            </a:pPr>
            <a:endParaRPr lang="en-US" sz="2800" dirty="0"/>
          </a:p>
          <a:p>
            <a:pPr lvl="1" algn="just">
              <a:lnSpc>
                <a:spcPct val="100000"/>
              </a:lnSpc>
            </a:pPr>
            <a:endParaRPr lang="en-IN" sz="2800" dirty="0"/>
          </a:p>
        </p:txBody>
      </p:sp>
    </p:spTree>
    <p:extLst>
      <p:ext uri="{BB962C8B-B14F-4D97-AF65-F5344CB8AC3E}">
        <p14:creationId xmlns:p14="http://schemas.microsoft.com/office/powerpoint/2010/main" val="37459249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630" y="372921"/>
            <a:ext cx="10994571" cy="899407"/>
          </a:xfrm>
        </p:spPr>
        <p:txBody>
          <a:bodyPr>
            <a:noAutofit/>
          </a:bodyPr>
          <a:lstStyle/>
          <a:p>
            <a:pPr algn="ctr"/>
            <a:r>
              <a:rPr lang="en-US" dirty="0"/>
              <a:t>Counseling through GATHER Approach</a:t>
            </a:r>
          </a:p>
        </p:txBody>
      </p:sp>
      <p:sp>
        <p:nvSpPr>
          <p:cNvPr id="3" name="Content Placeholder 2"/>
          <p:cNvSpPr>
            <a:spLocks noGrp="1"/>
          </p:cNvSpPr>
          <p:nvPr>
            <p:ph idx="1"/>
          </p:nvPr>
        </p:nvSpPr>
        <p:spPr>
          <a:xfrm>
            <a:off x="853887" y="1514708"/>
            <a:ext cx="10954936" cy="5126128"/>
          </a:xfrm>
        </p:spPr>
        <p:txBody>
          <a:bodyPr>
            <a:noAutofit/>
          </a:bodyPr>
          <a:lstStyle/>
          <a:p>
            <a:pPr marL="0" lvl="2" indent="0" algn="just">
              <a:buNone/>
              <a:tabLst>
                <a:tab pos="2293938" algn="l"/>
              </a:tabLst>
            </a:pPr>
            <a:r>
              <a:rPr lang="en-US" sz="2800" dirty="0"/>
              <a:t>The GATHER approach is an acronym designed to help staff remember important points in an effective counseling session. This approach in practice, should be tailored to the individual needs and circumstances</a:t>
            </a:r>
          </a:p>
          <a:p>
            <a:pPr marL="0" lvl="2" indent="0" algn="just">
              <a:buNone/>
              <a:tabLst>
                <a:tab pos="2293938" algn="l"/>
              </a:tabLst>
            </a:pPr>
            <a:endParaRPr lang="en-US" sz="2800" dirty="0"/>
          </a:p>
          <a:p>
            <a:pPr marL="0" indent="0" algn="just">
              <a:buNone/>
            </a:pPr>
            <a:endParaRPr lang="en-US" dirty="0"/>
          </a:p>
        </p:txBody>
      </p:sp>
      <p:sp>
        <p:nvSpPr>
          <p:cNvPr id="4" name="Slide Number Placeholder 3"/>
          <p:cNvSpPr>
            <a:spLocks noGrp="1"/>
          </p:cNvSpPr>
          <p:nvPr>
            <p:ph type="sldNum" sz="quarter" idx="10"/>
          </p:nvPr>
        </p:nvSpPr>
        <p:spPr/>
        <p:txBody>
          <a:bodyPr/>
          <a:lstStyle/>
          <a:p>
            <a:pPr>
              <a:defRPr/>
            </a:pPr>
            <a:fld id="{EA0222A4-8AC8-48A7-9C6E-F978AD53429A}" type="slidenum">
              <a:rPr lang="en-US" smtClean="0"/>
              <a:pPr>
                <a:defRPr/>
              </a:pPr>
              <a:t>34</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834530932"/>
              </p:ext>
            </p:extLst>
          </p:nvPr>
        </p:nvGraphicFramePr>
        <p:xfrm>
          <a:off x="3365666" y="3075311"/>
          <a:ext cx="5564498" cy="3200400"/>
        </p:xfrm>
        <a:graphic>
          <a:graphicData uri="http://schemas.openxmlformats.org/drawingml/2006/table">
            <a:tbl>
              <a:tblPr firstRow="1" bandRow="1">
                <a:tableStyleId>{912C8C85-51F0-491E-9774-3900AFEF0FD7}</a:tableStyleId>
              </a:tblPr>
              <a:tblGrid>
                <a:gridCol w="2782249">
                  <a:extLst>
                    <a:ext uri="{9D8B030D-6E8A-4147-A177-3AD203B41FA5}">
                      <a16:colId xmlns:a16="http://schemas.microsoft.com/office/drawing/2014/main" val="4267451928"/>
                    </a:ext>
                  </a:extLst>
                </a:gridCol>
                <a:gridCol w="2782249">
                  <a:extLst>
                    <a:ext uri="{9D8B030D-6E8A-4147-A177-3AD203B41FA5}">
                      <a16:colId xmlns:a16="http://schemas.microsoft.com/office/drawing/2014/main" val="112751157"/>
                    </a:ext>
                  </a:extLst>
                </a:gridCol>
              </a:tblGrid>
              <a:tr h="370840">
                <a:tc>
                  <a:txBody>
                    <a:bodyPr/>
                    <a:lstStyle/>
                    <a:p>
                      <a:r>
                        <a:rPr lang="en-US" sz="2400" dirty="0">
                          <a:latin typeface="Gill Sans MT" panose="020B0502020104020203" pitchFamily="34" charset="0"/>
                        </a:rPr>
                        <a:t>Steps </a:t>
                      </a:r>
                    </a:p>
                  </a:txBody>
                  <a:tcPr/>
                </a:tc>
                <a:tc>
                  <a:txBody>
                    <a:bodyPr/>
                    <a:lstStyle/>
                    <a:p>
                      <a:r>
                        <a:rPr lang="en-US" sz="2400" dirty="0">
                          <a:latin typeface="Gill Sans MT" panose="020B0502020104020203" pitchFamily="34" charset="0"/>
                        </a:rPr>
                        <a:t>Expansion </a:t>
                      </a:r>
                    </a:p>
                  </a:txBody>
                  <a:tcPr/>
                </a:tc>
                <a:extLst>
                  <a:ext uri="{0D108BD9-81ED-4DB2-BD59-A6C34878D82A}">
                    <a16:rowId xmlns:a16="http://schemas.microsoft.com/office/drawing/2014/main" val="2621208998"/>
                  </a:ext>
                </a:extLst>
              </a:tr>
              <a:tr h="370840">
                <a:tc>
                  <a:txBody>
                    <a:bodyPr/>
                    <a:lstStyle/>
                    <a:p>
                      <a:r>
                        <a:rPr lang="en-US" sz="2400" dirty="0">
                          <a:latin typeface="Gill Sans MT" panose="020B0502020104020203" pitchFamily="34" charset="0"/>
                        </a:rPr>
                        <a:t>First step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latin typeface="Gill Sans MT" panose="020B0502020104020203" pitchFamily="34" charset="0"/>
                        </a:rPr>
                        <a:t>G: </a:t>
                      </a:r>
                      <a:r>
                        <a:rPr lang="en-US" sz="2400" dirty="0">
                          <a:latin typeface="Gill Sans MT" panose="020B0502020104020203" pitchFamily="34" charset="0"/>
                        </a:rPr>
                        <a:t>Greet</a:t>
                      </a:r>
                    </a:p>
                  </a:txBody>
                  <a:tcPr/>
                </a:tc>
                <a:extLst>
                  <a:ext uri="{0D108BD9-81ED-4DB2-BD59-A6C34878D82A}">
                    <a16:rowId xmlns:a16="http://schemas.microsoft.com/office/drawing/2014/main" val="556077900"/>
                  </a:ext>
                </a:extLst>
              </a:tr>
              <a:tr h="370840">
                <a:tc>
                  <a:txBody>
                    <a:bodyPr/>
                    <a:lstStyle/>
                    <a:p>
                      <a:r>
                        <a:rPr lang="en-US" sz="2400" dirty="0">
                          <a:latin typeface="Gill Sans MT" panose="020B0502020104020203" pitchFamily="34" charset="0"/>
                        </a:rPr>
                        <a:t>Second step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latin typeface="Gill Sans MT" panose="020B0502020104020203" pitchFamily="34" charset="0"/>
                        </a:rPr>
                        <a:t>A: </a:t>
                      </a:r>
                      <a:r>
                        <a:rPr lang="en-US" sz="2400" dirty="0">
                          <a:latin typeface="Gill Sans MT" panose="020B0502020104020203" pitchFamily="34" charset="0"/>
                        </a:rPr>
                        <a:t>Ask</a:t>
                      </a:r>
                    </a:p>
                  </a:txBody>
                  <a:tcPr/>
                </a:tc>
                <a:extLst>
                  <a:ext uri="{0D108BD9-81ED-4DB2-BD59-A6C34878D82A}">
                    <a16:rowId xmlns:a16="http://schemas.microsoft.com/office/drawing/2014/main" val="3732052853"/>
                  </a:ext>
                </a:extLst>
              </a:tr>
              <a:tr h="370840">
                <a:tc>
                  <a:txBody>
                    <a:bodyPr/>
                    <a:lstStyle/>
                    <a:p>
                      <a:r>
                        <a:rPr lang="en-US" sz="2400" dirty="0">
                          <a:latin typeface="Gill Sans MT" panose="020B0502020104020203" pitchFamily="34" charset="0"/>
                        </a:rPr>
                        <a:t>Third step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latin typeface="Gill Sans MT" panose="020B0502020104020203" pitchFamily="34" charset="0"/>
                        </a:rPr>
                        <a:t>T: </a:t>
                      </a:r>
                      <a:r>
                        <a:rPr lang="en-US" sz="2400" dirty="0">
                          <a:latin typeface="Gill Sans MT" panose="020B0502020104020203" pitchFamily="34" charset="0"/>
                        </a:rPr>
                        <a:t>Tell</a:t>
                      </a:r>
                    </a:p>
                  </a:txBody>
                  <a:tcPr/>
                </a:tc>
                <a:extLst>
                  <a:ext uri="{0D108BD9-81ED-4DB2-BD59-A6C34878D82A}">
                    <a16:rowId xmlns:a16="http://schemas.microsoft.com/office/drawing/2014/main" val="1960110262"/>
                  </a:ext>
                </a:extLst>
              </a:tr>
              <a:tr h="370840">
                <a:tc>
                  <a:txBody>
                    <a:bodyPr/>
                    <a:lstStyle/>
                    <a:p>
                      <a:r>
                        <a:rPr lang="en-US" sz="2400" dirty="0">
                          <a:latin typeface="Gill Sans MT" panose="020B0502020104020203" pitchFamily="34" charset="0"/>
                        </a:rPr>
                        <a:t>Fourth step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latin typeface="Gill Sans MT" panose="020B0502020104020203" pitchFamily="34" charset="0"/>
                        </a:rPr>
                        <a:t>H: </a:t>
                      </a:r>
                      <a:r>
                        <a:rPr lang="en-US" sz="2400" dirty="0">
                          <a:latin typeface="Gill Sans MT" panose="020B0502020104020203" pitchFamily="34" charset="0"/>
                        </a:rPr>
                        <a:t>Help</a:t>
                      </a:r>
                    </a:p>
                  </a:txBody>
                  <a:tcPr/>
                </a:tc>
                <a:extLst>
                  <a:ext uri="{0D108BD9-81ED-4DB2-BD59-A6C34878D82A}">
                    <a16:rowId xmlns:a16="http://schemas.microsoft.com/office/drawing/2014/main" val="1223220140"/>
                  </a:ext>
                </a:extLst>
              </a:tr>
              <a:tr h="370840">
                <a:tc>
                  <a:txBody>
                    <a:bodyPr/>
                    <a:lstStyle/>
                    <a:p>
                      <a:r>
                        <a:rPr lang="en-US" sz="2400" dirty="0">
                          <a:latin typeface="Gill Sans MT" panose="020B0502020104020203" pitchFamily="34" charset="0"/>
                        </a:rPr>
                        <a:t>Fifth step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latin typeface="Gill Sans MT" panose="020B0502020104020203" pitchFamily="34" charset="0"/>
                        </a:rPr>
                        <a:t>E: </a:t>
                      </a:r>
                      <a:r>
                        <a:rPr lang="en-US" sz="2400" dirty="0">
                          <a:latin typeface="Gill Sans MT" panose="020B0502020104020203" pitchFamily="34" charset="0"/>
                        </a:rPr>
                        <a:t>Explain</a:t>
                      </a:r>
                    </a:p>
                  </a:txBody>
                  <a:tcPr/>
                </a:tc>
                <a:extLst>
                  <a:ext uri="{0D108BD9-81ED-4DB2-BD59-A6C34878D82A}">
                    <a16:rowId xmlns:a16="http://schemas.microsoft.com/office/drawing/2014/main" val="2069320404"/>
                  </a:ext>
                </a:extLst>
              </a:tr>
              <a:tr h="370840">
                <a:tc>
                  <a:txBody>
                    <a:bodyPr/>
                    <a:lstStyle/>
                    <a:p>
                      <a:r>
                        <a:rPr lang="en-US" sz="2400" dirty="0">
                          <a:latin typeface="Gill Sans MT" panose="020B0502020104020203" pitchFamily="34" charset="0"/>
                        </a:rPr>
                        <a:t>Sixth step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latin typeface="Gill Sans MT" panose="020B0502020104020203" pitchFamily="34" charset="0"/>
                        </a:rPr>
                        <a:t>R: </a:t>
                      </a:r>
                      <a:r>
                        <a:rPr lang="en-US" sz="2400" dirty="0">
                          <a:latin typeface="Gill Sans MT" panose="020B0502020104020203" pitchFamily="34" charset="0"/>
                        </a:rPr>
                        <a:t>Return Visit</a:t>
                      </a:r>
                    </a:p>
                  </a:txBody>
                  <a:tcPr/>
                </a:tc>
                <a:extLst>
                  <a:ext uri="{0D108BD9-81ED-4DB2-BD59-A6C34878D82A}">
                    <a16:rowId xmlns:a16="http://schemas.microsoft.com/office/drawing/2014/main" val="1180259187"/>
                  </a:ext>
                </a:extLst>
              </a:tr>
            </a:tbl>
          </a:graphicData>
        </a:graphic>
      </p:graphicFrame>
    </p:spTree>
    <p:extLst>
      <p:ext uri="{BB962C8B-B14F-4D97-AF65-F5344CB8AC3E}">
        <p14:creationId xmlns:p14="http://schemas.microsoft.com/office/powerpoint/2010/main" val="6402356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7433"/>
            <a:ext cx="10515600" cy="899407"/>
          </a:xfrm>
        </p:spPr>
        <p:txBody>
          <a:bodyPr>
            <a:normAutofit/>
          </a:bodyPr>
          <a:lstStyle/>
          <a:p>
            <a:pPr lvl="2" algn="ctr" rtl="0">
              <a:lnSpc>
                <a:spcPct val="90000"/>
              </a:lnSpc>
              <a:spcBef>
                <a:spcPct val="0"/>
              </a:spcBef>
              <a:tabLst>
                <a:tab pos="2293938" algn="l"/>
              </a:tabLst>
            </a:pPr>
            <a:r>
              <a:rPr lang="en-US" sz="4400" b="1" kern="1200" dirty="0">
                <a:solidFill>
                  <a:schemeClr val="accent1"/>
                </a:solidFill>
                <a:latin typeface="Gill Sans MT" panose="020B0502020104020203" pitchFamily="34" charset="0"/>
                <a:ea typeface="+mj-ea"/>
                <a:cs typeface="+mj-cs"/>
              </a:rPr>
              <a:t>Greet (G) &amp; </a:t>
            </a:r>
            <a:r>
              <a:rPr lang="en-US" sz="4400" b="1" kern="1200" dirty="0">
                <a:solidFill>
                  <a:schemeClr val="accent1"/>
                </a:solidFill>
                <a:latin typeface="Gill Sans MT" panose="020B0502020104020203" pitchFamily="34" charset="0"/>
              </a:rPr>
              <a:t>Ask (A)</a:t>
            </a:r>
            <a:endParaRPr lang="en-US" sz="4400" b="1" kern="1200" dirty="0">
              <a:solidFill>
                <a:schemeClr val="accent1"/>
              </a:solidFill>
              <a:latin typeface="Gill Sans MT" panose="020B0502020104020203" pitchFamily="34" charset="0"/>
              <a:ea typeface="+mj-ea"/>
              <a:cs typeface="+mj-cs"/>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2925317"/>
              </p:ext>
            </p:extLst>
          </p:nvPr>
        </p:nvGraphicFramePr>
        <p:xfrm>
          <a:off x="1515207" y="2231176"/>
          <a:ext cx="9161585" cy="3200400"/>
        </p:xfrm>
        <a:graphic>
          <a:graphicData uri="http://schemas.openxmlformats.org/drawingml/2006/table">
            <a:tbl>
              <a:tblPr firstRow="1" bandRow="1">
                <a:tableStyleId>{72833802-FEF1-4C79-8D5D-14CF1EAF98D9}</a:tableStyleId>
              </a:tblPr>
              <a:tblGrid>
                <a:gridCol w="9161585">
                  <a:extLst>
                    <a:ext uri="{9D8B030D-6E8A-4147-A177-3AD203B41FA5}">
                      <a16:colId xmlns:a16="http://schemas.microsoft.com/office/drawing/2014/main" val="3277585086"/>
                    </a:ext>
                  </a:extLst>
                </a:gridCol>
              </a:tblGrid>
              <a:tr h="0">
                <a:tc>
                  <a:txBody>
                    <a:bodyPr/>
                    <a:lstStyle/>
                    <a:p>
                      <a:r>
                        <a:rPr lang="en-US" sz="2600" dirty="0">
                          <a:latin typeface="Gill Sans MT" panose="020B0502020104020203" pitchFamily="34" charset="0"/>
                        </a:rPr>
                        <a:t>For children,</a:t>
                      </a:r>
                      <a:r>
                        <a:rPr lang="en-US" sz="2600" baseline="0" dirty="0">
                          <a:latin typeface="Gill Sans MT" panose="020B0502020104020203" pitchFamily="34" charset="0"/>
                        </a:rPr>
                        <a:t> adolescents, middle-aged and elderly </a:t>
                      </a:r>
                      <a:endParaRPr lang="en-IN" sz="2600" dirty="0">
                        <a:latin typeface="Gill Sans MT" panose="020B0502020104020203" pitchFamily="34" charset="0"/>
                      </a:endParaRPr>
                    </a:p>
                  </a:txBody>
                  <a:tcPr/>
                </a:tc>
                <a:extLst>
                  <a:ext uri="{0D108BD9-81ED-4DB2-BD59-A6C34878D82A}">
                    <a16:rowId xmlns:a16="http://schemas.microsoft.com/office/drawing/2014/main" val="440859195"/>
                  </a:ext>
                </a:extLst>
              </a:tr>
              <a:tr h="704380">
                <a:tc>
                  <a:txBody>
                    <a:bodyPr/>
                    <a:lstStyle/>
                    <a:p>
                      <a:pPr marL="1146175" marR="40005" indent="-457200">
                        <a:spcBef>
                          <a:spcPts val="590"/>
                        </a:spcBef>
                        <a:buClr>
                          <a:srgbClr val="5F5F5F"/>
                        </a:buClr>
                        <a:buFont typeface="Arial" panose="020B0604020202020204" pitchFamily="34" charset="0"/>
                        <a:buChar char="•"/>
                        <a:tabLst>
                          <a:tab pos="688975" algn="l"/>
                        </a:tabLst>
                      </a:pPr>
                      <a:r>
                        <a:rPr lang="en-US" sz="2600" dirty="0">
                          <a:latin typeface="Gill Sans MT" panose="020B0502020104020203" pitchFamily="34" charset="0"/>
                        </a:rPr>
                        <a:t>Greet</a:t>
                      </a:r>
                      <a:r>
                        <a:rPr lang="en-US" sz="2600" baseline="0" dirty="0">
                          <a:latin typeface="Gill Sans MT" panose="020B0502020104020203" pitchFamily="34" charset="0"/>
                        </a:rPr>
                        <a:t> the group and inform them the purpose of your visit </a:t>
                      </a:r>
                    </a:p>
                    <a:p>
                      <a:pPr marL="1146175" marR="40005" indent="-457200">
                        <a:spcBef>
                          <a:spcPts val="590"/>
                        </a:spcBef>
                        <a:buClr>
                          <a:srgbClr val="5F5F5F"/>
                        </a:buClr>
                        <a:buFont typeface="Arial" panose="020B0604020202020204" pitchFamily="34" charset="0"/>
                        <a:buChar char="•"/>
                        <a:tabLst>
                          <a:tab pos="688975" algn="l"/>
                        </a:tabLst>
                      </a:pPr>
                      <a:r>
                        <a:rPr lang="en-US" sz="2800" dirty="0">
                          <a:latin typeface="Gill Sans MT" panose="020B0502020104020203" pitchFamily="34" charset="0"/>
                        </a:rPr>
                        <a:t>Ex</a:t>
                      </a:r>
                      <a:r>
                        <a:rPr lang="en-US" sz="2800" spc="-10" dirty="0">
                          <a:latin typeface="Gill Sans MT" panose="020B0502020104020203" pitchFamily="34" charset="0"/>
                        </a:rPr>
                        <a:t>p</a:t>
                      </a:r>
                      <a:r>
                        <a:rPr lang="en-US" sz="2800" dirty="0">
                          <a:latin typeface="Gill Sans MT" panose="020B0502020104020203" pitchFamily="34" charset="0"/>
                        </a:rPr>
                        <a:t>l</a:t>
                      </a:r>
                      <a:r>
                        <a:rPr lang="en-US" sz="2800" spc="-10" dirty="0">
                          <a:latin typeface="Gill Sans MT" panose="020B0502020104020203" pitchFamily="34" charset="0"/>
                        </a:rPr>
                        <a:t>o</a:t>
                      </a:r>
                      <a:r>
                        <a:rPr lang="en-US" sz="2800" dirty="0">
                          <a:latin typeface="Gill Sans MT" panose="020B0502020104020203" pitchFamily="34" charset="0"/>
                        </a:rPr>
                        <a:t>re</a:t>
                      </a:r>
                      <a:r>
                        <a:rPr lang="en-US" sz="2800" spc="15" dirty="0">
                          <a:latin typeface="Gill Sans MT" panose="020B0502020104020203" pitchFamily="34" charset="0"/>
                        </a:rPr>
                        <a:t> </a:t>
                      </a:r>
                      <a:r>
                        <a:rPr lang="en-US" sz="2800" dirty="0">
                          <a:latin typeface="Gill Sans MT" panose="020B0502020104020203" pitchFamily="34" charset="0"/>
                        </a:rPr>
                        <a:t>un</a:t>
                      </a:r>
                      <a:r>
                        <a:rPr lang="en-US" sz="2800" spc="-10" dirty="0">
                          <a:latin typeface="Gill Sans MT" panose="020B0502020104020203" pitchFamily="34" charset="0"/>
                        </a:rPr>
                        <a:t>d</a:t>
                      </a:r>
                      <a:r>
                        <a:rPr lang="en-US" sz="2800" dirty="0">
                          <a:latin typeface="Gill Sans MT" panose="020B0502020104020203" pitchFamily="34" charset="0"/>
                        </a:rPr>
                        <a:t>erstan</a:t>
                      </a:r>
                      <a:r>
                        <a:rPr lang="en-US" sz="2800" spc="-10" dirty="0">
                          <a:latin typeface="Gill Sans MT" panose="020B0502020104020203" pitchFamily="34" charset="0"/>
                        </a:rPr>
                        <a:t>d</a:t>
                      </a:r>
                      <a:r>
                        <a:rPr lang="en-US" sz="2800" dirty="0">
                          <a:latin typeface="Gill Sans MT" panose="020B0502020104020203" pitchFamily="34" charset="0"/>
                        </a:rPr>
                        <a:t>i</a:t>
                      </a:r>
                      <a:r>
                        <a:rPr lang="en-US" sz="2800" spc="-10" dirty="0">
                          <a:latin typeface="Gill Sans MT" panose="020B0502020104020203" pitchFamily="34" charset="0"/>
                        </a:rPr>
                        <a:t>n</a:t>
                      </a:r>
                      <a:r>
                        <a:rPr lang="en-US" sz="2800" dirty="0">
                          <a:latin typeface="Gill Sans MT" panose="020B0502020104020203" pitchFamily="34" charset="0"/>
                        </a:rPr>
                        <a:t>g</a:t>
                      </a:r>
                      <a:r>
                        <a:rPr lang="en-US" sz="2800" spc="35" dirty="0">
                          <a:latin typeface="Gill Sans MT" panose="020B0502020104020203" pitchFamily="34" charset="0"/>
                        </a:rPr>
                        <a:t> </a:t>
                      </a:r>
                      <a:r>
                        <a:rPr lang="en-US" sz="2800" dirty="0">
                          <a:latin typeface="Gill Sans MT" panose="020B0502020104020203" pitchFamily="34" charset="0"/>
                        </a:rPr>
                        <a:t>of the group</a:t>
                      </a:r>
                      <a:r>
                        <a:rPr lang="en-US" sz="2800" spc="15" dirty="0">
                          <a:latin typeface="Gill Sans MT" panose="020B0502020104020203" pitchFamily="34" charset="0"/>
                        </a:rPr>
                        <a:t> </a:t>
                      </a:r>
                      <a:r>
                        <a:rPr lang="en-US" sz="2800" dirty="0">
                          <a:latin typeface="Gill Sans MT" panose="020B0502020104020203" pitchFamily="34" charset="0"/>
                        </a:rPr>
                        <a:t>ab</a:t>
                      </a:r>
                      <a:r>
                        <a:rPr lang="en-US" sz="2800" spc="-10" dirty="0">
                          <a:latin typeface="Gill Sans MT" panose="020B0502020104020203" pitchFamily="34" charset="0"/>
                        </a:rPr>
                        <a:t>o</a:t>
                      </a:r>
                      <a:r>
                        <a:rPr lang="en-US" sz="2800" dirty="0">
                          <a:latin typeface="Gill Sans MT" panose="020B0502020104020203" pitchFamily="34" charset="0"/>
                        </a:rPr>
                        <a:t>ut COVID 19</a:t>
                      </a:r>
                    </a:p>
                    <a:p>
                      <a:pPr marL="1146175" marR="40005" indent="-457200">
                        <a:spcBef>
                          <a:spcPts val="590"/>
                        </a:spcBef>
                        <a:buClr>
                          <a:srgbClr val="5F5F5F"/>
                        </a:buClr>
                        <a:buFont typeface="Arial" panose="020B0604020202020204" pitchFamily="34" charset="0"/>
                        <a:buChar char="•"/>
                        <a:tabLst>
                          <a:tab pos="688975" algn="l"/>
                        </a:tabLst>
                      </a:pPr>
                      <a:r>
                        <a:rPr lang="en-US" sz="2800" dirty="0">
                          <a:latin typeface="Gill Sans MT" panose="020B0502020104020203" pitchFamily="34" charset="0"/>
                        </a:rPr>
                        <a:t>Ask four</a:t>
                      </a:r>
                      <a:r>
                        <a:rPr lang="en-US" sz="2800" spc="-10" dirty="0">
                          <a:latin typeface="Gill Sans MT" panose="020B0502020104020203" pitchFamily="34" charset="0"/>
                        </a:rPr>
                        <a:t> or five </a:t>
                      </a:r>
                      <a:r>
                        <a:rPr lang="en-US" sz="2800" dirty="0">
                          <a:latin typeface="Gill Sans MT" panose="020B0502020104020203" pitchFamily="34" charset="0"/>
                        </a:rPr>
                        <a:t>qu</a:t>
                      </a:r>
                      <a:r>
                        <a:rPr lang="en-US" sz="2800" spc="-10" dirty="0">
                          <a:latin typeface="Gill Sans MT" panose="020B0502020104020203" pitchFamily="34" charset="0"/>
                        </a:rPr>
                        <a:t>e</a:t>
                      </a:r>
                      <a:r>
                        <a:rPr lang="en-US" sz="2800" dirty="0">
                          <a:latin typeface="Gill Sans MT" panose="020B0502020104020203" pitchFamily="34" charset="0"/>
                        </a:rPr>
                        <a:t>stions</a:t>
                      </a:r>
                      <a:r>
                        <a:rPr lang="en-US" sz="2800" spc="5" dirty="0">
                          <a:latin typeface="Gill Sans MT" panose="020B0502020104020203" pitchFamily="34" charset="0"/>
                        </a:rPr>
                        <a:t> </a:t>
                      </a:r>
                      <a:r>
                        <a:rPr lang="en-US" sz="2800" dirty="0">
                          <a:latin typeface="Gill Sans MT" panose="020B0502020104020203" pitchFamily="34" charset="0"/>
                        </a:rPr>
                        <a:t>to understand their perspective</a:t>
                      </a:r>
                      <a:r>
                        <a:rPr lang="en-US" sz="2800" baseline="0" dirty="0">
                          <a:latin typeface="Gill Sans MT" panose="020B0502020104020203" pitchFamily="34" charset="0"/>
                        </a:rPr>
                        <a:t> of the condition </a:t>
                      </a:r>
                      <a:endParaRPr lang="en-US" sz="2800" dirty="0">
                        <a:latin typeface="Gill Sans MT" panose="020B0502020104020203" pitchFamily="34" charset="0"/>
                      </a:endParaRPr>
                    </a:p>
                    <a:p>
                      <a:pPr marL="914400" lvl="1" indent="-457200">
                        <a:buFont typeface="Arial" panose="020B0604020202020204" pitchFamily="34" charset="0"/>
                        <a:buChar char="•"/>
                      </a:pPr>
                      <a:endParaRPr lang="en-IN" sz="2600" dirty="0">
                        <a:latin typeface="Gill Sans MT" panose="020B0502020104020203" pitchFamily="34" charset="0"/>
                      </a:endParaRPr>
                    </a:p>
                  </a:txBody>
                  <a:tcPr/>
                </a:tc>
                <a:extLst>
                  <a:ext uri="{0D108BD9-81ED-4DB2-BD59-A6C34878D82A}">
                    <a16:rowId xmlns:a16="http://schemas.microsoft.com/office/drawing/2014/main" val="12519562"/>
                  </a:ext>
                </a:extLst>
              </a:tr>
            </a:tbl>
          </a:graphicData>
        </a:graphic>
      </p:graphicFrame>
    </p:spTree>
    <p:extLst>
      <p:ext uri="{BB962C8B-B14F-4D97-AF65-F5344CB8AC3E}">
        <p14:creationId xmlns:p14="http://schemas.microsoft.com/office/powerpoint/2010/main" val="15281191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4014" y="217393"/>
            <a:ext cx="9428285" cy="899407"/>
          </a:xfrm>
        </p:spPr>
        <p:txBody>
          <a:bodyPr>
            <a:normAutofit/>
          </a:bodyPr>
          <a:lstStyle/>
          <a:p>
            <a:pPr marL="0" lvl="2" indent="0" algn="ctr" rtl="0">
              <a:lnSpc>
                <a:spcPct val="90000"/>
              </a:lnSpc>
              <a:spcBef>
                <a:spcPct val="0"/>
              </a:spcBef>
              <a:tabLst>
                <a:tab pos="2293938" algn="l"/>
              </a:tabLst>
            </a:pPr>
            <a:r>
              <a:rPr lang="en-US" sz="4400" b="1" kern="1200" dirty="0">
                <a:solidFill>
                  <a:schemeClr val="accent1"/>
                </a:solidFill>
                <a:latin typeface="Gill Sans MT" panose="020B0502020104020203" pitchFamily="34" charset="0"/>
                <a:ea typeface="+mj-ea"/>
                <a:cs typeface="+mj-cs"/>
              </a:rPr>
              <a:t>Third step- Tell (T)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38462543"/>
              </p:ext>
            </p:extLst>
          </p:nvPr>
        </p:nvGraphicFramePr>
        <p:xfrm>
          <a:off x="400954" y="1116800"/>
          <a:ext cx="11334404" cy="5414241"/>
        </p:xfrm>
        <a:graphic>
          <a:graphicData uri="http://schemas.openxmlformats.org/drawingml/2006/table">
            <a:tbl>
              <a:tblPr firstRow="1" bandRow="1">
                <a:tableStyleId>{17292A2E-F333-43FB-9621-5CBBE7FDCDCB}</a:tableStyleId>
              </a:tblPr>
              <a:tblGrid>
                <a:gridCol w="3533838">
                  <a:extLst>
                    <a:ext uri="{9D8B030D-6E8A-4147-A177-3AD203B41FA5}">
                      <a16:colId xmlns:a16="http://schemas.microsoft.com/office/drawing/2014/main" val="3277585086"/>
                    </a:ext>
                  </a:extLst>
                </a:gridCol>
                <a:gridCol w="4629545">
                  <a:extLst>
                    <a:ext uri="{9D8B030D-6E8A-4147-A177-3AD203B41FA5}">
                      <a16:colId xmlns:a16="http://schemas.microsoft.com/office/drawing/2014/main" val="450769082"/>
                    </a:ext>
                  </a:extLst>
                </a:gridCol>
                <a:gridCol w="3171021">
                  <a:extLst>
                    <a:ext uri="{9D8B030D-6E8A-4147-A177-3AD203B41FA5}">
                      <a16:colId xmlns:a16="http://schemas.microsoft.com/office/drawing/2014/main" val="2866577953"/>
                    </a:ext>
                  </a:extLst>
                </a:gridCol>
              </a:tblGrid>
              <a:tr h="377075">
                <a:tc>
                  <a:txBody>
                    <a:bodyPr/>
                    <a:lstStyle/>
                    <a:p>
                      <a:r>
                        <a:rPr lang="en-US" sz="2000" dirty="0">
                          <a:latin typeface="Gill Sans MT" panose="020B0502020104020203" pitchFamily="34" charset="0"/>
                        </a:rPr>
                        <a:t>Elders </a:t>
                      </a:r>
                      <a:endParaRPr lang="en-IN" sz="2000" dirty="0">
                        <a:latin typeface="Gill Sans MT" panose="020B0502020104020203"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latin typeface="Gill Sans MT" panose="020B0502020104020203" pitchFamily="34" charset="0"/>
                        </a:rPr>
                        <a:t>Middle Age Group &amp; Adolescents</a:t>
                      </a:r>
                      <a:r>
                        <a:rPr lang="en-US" sz="2000" baseline="0" dirty="0">
                          <a:latin typeface="Gill Sans MT" panose="020B0502020104020203" pitchFamily="34" charset="0"/>
                        </a:rPr>
                        <a:t> </a:t>
                      </a:r>
                      <a:endParaRPr lang="en-IN" sz="2000" dirty="0">
                        <a:latin typeface="Gill Sans MT" panose="020B0502020104020203" pitchFamily="34" charset="0"/>
                      </a:endParaRPr>
                    </a:p>
                  </a:txBody>
                  <a:tcPr/>
                </a:tc>
                <a:tc>
                  <a:txBody>
                    <a:bodyPr/>
                    <a:lstStyle/>
                    <a:p>
                      <a:r>
                        <a:rPr lang="en-US" sz="2000" dirty="0">
                          <a:latin typeface="Gill Sans MT" panose="020B0502020104020203" pitchFamily="34" charset="0"/>
                        </a:rPr>
                        <a:t>Children </a:t>
                      </a:r>
                      <a:endParaRPr lang="en-IN" sz="2000" dirty="0">
                        <a:latin typeface="Gill Sans MT" panose="020B0502020104020203" pitchFamily="34" charset="0"/>
                      </a:endParaRPr>
                    </a:p>
                  </a:txBody>
                  <a:tcPr/>
                </a:tc>
                <a:extLst>
                  <a:ext uri="{0D108BD9-81ED-4DB2-BD59-A6C34878D82A}">
                    <a16:rowId xmlns:a16="http://schemas.microsoft.com/office/drawing/2014/main" val="440859195"/>
                  </a:ext>
                </a:extLst>
              </a:tr>
              <a:tr h="5018001">
                <a:tc>
                  <a:txBody>
                    <a:bodyPr/>
                    <a:lstStyle/>
                    <a:p>
                      <a:pPr marL="285750" indent="-285750">
                        <a:buFont typeface="Arial" panose="020B0604020202020204" pitchFamily="34" charset="0"/>
                        <a:buChar char="•"/>
                      </a:pPr>
                      <a:r>
                        <a:rPr lang="en-US" sz="2000" u="none" strike="noStrike" kern="1200" baseline="0" dirty="0">
                          <a:latin typeface="Gill Sans MT" panose="020B0502020104020203" pitchFamily="34" charset="0"/>
                        </a:rPr>
                        <a:t>Older adults are particularly vulnerable to COVID-19 given their limited information sources, weaker immune systems</a:t>
                      </a:r>
                    </a:p>
                    <a:p>
                      <a:pPr marL="285750" indent="-285750">
                        <a:buFont typeface="Arial" panose="020B0604020202020204" pitchFamily="34" charset="0"/>
                        <a:buChar char="•"/>
                      </a:pPr>
                      <a:r>
                        <a:rPr lang="en-US" sz="2000" u="none" strike="noStrike" kern="1200" baseline="0" dirty="0">
                          <a:latin typeface="Gill Sans MT" panose="020B0502020104020203" pitchFamily="34" charset="0"/>
                        </a:rPr>
                        <a:t>Provide accurate accessible information and facts about the COVID-19 outbreak, the progression, treatment, and effective strategies </a:t>
                      </a:r>
                      <a:r>
                        <a:rPr lang="en-IN" sz="2000" u="none" strike="noStrike" kern="1200" baseline="0" dirty="0">
                          <a:latin typeface="Gill Sans MT" panose="020B0502020104020203" pitchFamily="34" charset="0"/>
                        </a:rPr>
                        <a:t>to prevent an infection</a:t>
                      </a:r>
                    </a:p>
                    <a:p>
                      <a:pPr marL="285750" indent="-285750">
                        <a:buFont typeface="Arial" panose="020B0604020202020204" pitchFamily="34" charset="0"/>
                        <a:buChar char="•"/>
                      </a:pPr>
                      <a:r>
                        <a:rPr lang="en-US" sz="2000" u="none" strike="noStrike" kern="1200" baseline="0" dirty="0">
                          <a:latin typeface="Gill Sans MT" panose="020B0502020104020203" pitchFamily="34" charset="0"/>
                        </a:rPr>
                        <a:t>Instructions on how to use protective devices need to be communicated in a clear, concise, respectful and patient way</a:t>
                      </a:r>
                      <a:endParaRPr lang="en-IN" sz="2000" b="0" i="0" u="none" strike="noStrike" kern="1200" baseline="0" dirty="0">
                        <a:solidFill>
                          <a:schemeClr val="dk1"/>
                        </a:solidFill>
                        <a:latin typeface="Gill Sans MT" panose="020B0502020104020203" pitchFamily="34" charset="0"/>
                        <a:ea typeface="+mn-ea"/>
                        <a:cs typeface="+mn-cs"/>
                      </a:endParaRPr>
                    </a:p>
                  </a:txBody>
                  <a:tcPr/>
                </a:tc>
                <a:tc>
                  <a:txBody>
                    <a:bodyPr/>
                    <a:lstStyle/>
                    <a:p>
                      <a:pPr marL="641350" indent="-285750">
                        <a:lnSpc>
                          <a:spcPct val="100000"/>
                        </a:lnSpc>
                        <a:spcBef>
                          <a:spcPts val="525"/>
                        </a:spcBef>
                        <a:buFont typeface="Arial" panose="020B0604020202020204" pitchFamily="34" charset="0"/>
                        <a:buChar char="•"/>
                        <a:tabLst>
                          <a:tab pos="355600" algn="l"/>
                        </a:tabLst>
                      </a:pPr>
                      <a:r>
                        <a:rPr lang="en-US" sz="2000" spc="-15" dirty="0">
                          <a:latin typeface="Gill Sans MT" panose="020B0502020104020203" pitchFamily="34" charset="0"/>
                        </a:rPr>
                        <a:t>Explain</a:t>
                      </a:r>
                      <a:r>
                        <a:rPr lang="en-US" sz="2000" spc="-15" baseline="0" dirty="0">
                          <a:latin typeface="Gill Sans MT" panose="020B0502020104020203" pitchFamily="34" charset="0"/>
                        </a:rPr>
                        <a:t> them what is COVID 19 </a:t>
                      </a:r>
                    </a:p>
                    <a:p>
                      <a:pPr marL="641350" indent="-285750">
                        <a:lnSpc>
                          <a:spcPct val="100000"/>
                        </a:lnSpc>
                        <a:spcBef>
                          <a:spcPts val="525"/>
                        </a:spcBef>
                        <a:buFont typeface="Arial" panose="020B0604020202020204" pitchFamily="34" charset="0"/>
                        <a:buChar char="•"/>
                        <a:tabLst>
                          <a:tab pos="355600" algn="l"/>
                        </a:tabLst>
                      </a:pPr>
                      <a:r>
                        <a:rPr lang="en-US" sz="2000" spc="-15" baseline="0" dirty="0">
                          <a:latin typeface="Gill Sans MT" panose="020B0502020104020203" pitchFamily="34" charset="0"/>
                        </a:rPr>
                        <a:t>Explain them the sign and symptoms </a:t>
                      </a:r>
                    </a:p>
                    <a:p>
                      <a:pPr marL="641350" indent="-285750">
                        <a:lnSpc>
                          <a:spcPct val="100000"/>
                        </a:lnSpc>
                        <a:spcBef>
                          <a:spcPts val="525"/>
                        </a:spcBef>
                        <a:buFont typeface="Arial" panose="020B0604020202020204" pitchFamily="34" charset="0"/>
                        <a:buChar char="•"/>
                        <a:tabLst>
                          <a:tab pos="355600" algn="l"/>
                        </a:tabLst>
                      </a:pPr>
                      <a:r>
                        <a:rPr lang="en-US" sz="2000" kern="1200" dirty="0">
                          <a:effectLst/>
                          <a:latin typeface="Gill Sans MT" panose="020B0502020104020203" pitchFamily="34" charset="0"/>
                        </a:rPr>
                        <a:t>How does COVID -19 spread</a:t>
                      </a:r>
                    </a:p>
                    <a:p>
                      <a:pPr marL="641350" indent="-285750">
                        <a:lnSpc>
                          <a:spcPct val="100000"/>
                        </a:lnSpc>
                        <a:spcBef>
                          <a:spcPts val="525"/>
                        </a:spcBef>
                        <a:buFont typeface="Arial" panose="020B0604020202020204" pitchFamily="34" charset="0"/>
                        <a:buChar char="•"/>
                        <a:tabLst>
                          <a:tab pos="355600" algn="l"/>
                        </a:tabLst>
                      </a:pPr>
                      <a:r>
                        <a:rPr lang="en-US" sz="2000" kern="1200" dirty="0">
                          <a:effectLst/>
                          <a:latin typeface="Gill Sans MT" panose="020B0502020104020203" pitchFamily="34" charset="0"/>
                        </a:rPr>
                        <a:t>Incubation period for COVID 19</a:t>
                      </a:r>
                    </a:p>
                    <a:p>
                      <a:pPr marL="641350" indent="-285750">
                        <a:lnSpc>
                          <a:spcPct val="100000"/>
                        </a:lnSpc>
                        <a:spcBef>
                          <a:spcPts val="525"/>
                        </a:spcBef>
                        <a:buFont typeface="Arial" panose="020B0604020202020204" pitchFamily="34" charset="0"/>
                        <a:buChar char="•"/>
                        <a:tabLst>
                          <a:tab pos="355600" algn="l"/>
                        </a:tabLst>
                      </a:pPr>
                      <a:r>
                        <a:rPr lang="en-US" sz="2000" kern="1200" dirty="0">
                          <a:effectLst/>
                          <a:latin typeface="Gill Sans MT" panose="020B0502020104020203" pitchFamily="34" charset="0"/>
                        </a:rPr>
                        <a:t>Who is at increased risk</a:t>
                      </a:r>
                    </a:p>
                    <a:p>
                      <a:pPr marL="641350" indent="-285750">
                        <a:lnSpc>
                          <a:spcPct val="100000"/>
                        </a:lnSpc>
                        <a:spcBef>
                          <a:spcPts val="525"/>
                        </a:spcBef>
                        <a:buFont typeface="Arial" panose="020B0604020202020204" pitchFamily="34" charset="0"/>
                        <a:buChar char="•"/>
                        <a:tabLst>
                          <a:tab pos="355600" algn="l"/>
                        </a:tabLst>
                      </a:pPr>
                      <a:r>
                        <a:rPr lang="en-US" sz="2000" kern="1200" dirty="0">
                          <a:effectLst/>
                          <a:latin typeface="Gill Sans MT" panose="020B0502020104020203" pitchFamily="34" charset="0"/>
                        </a:rPr>
                        <a:t>How</a:t>
                      </a:r>
                      <a:r>
                        <a:rPr lang="en-US" sz="2000" kern="1200" baseline="0" dirty="0">
                          <a:effectLst/>
                          <a:latin typeface="Gill Sans MT" panose="020B0502020104020203" pitchFamily="34" charset="0"/>
                        </a:rPr>
                        <a:t> to protect and prevent the spread of disease </a:t>
                      </a:r>
                    </a:p>
                    <a:p>
                      <a:pPr marL="641350" indent="-285750">
                        <a:lnSpc>
                          <a:spcPct val="100000"/>
                        </a:lnSpc>
                        <a:spcBef>
                          <a:spcPts val="525"/>
                        </a:spcBef>
                        <a:buFont typeface="Arial" panose="020B0604020202020204" pitchFamily="34" charset="0"/>
                        <a:buChar char="•"/>
                        <a:tabLst>
                          <a:tab pos="355600" algn="l"/>
                        </a:tabLst>
                      </a:pPr>
                      <a:r>
                        <a:rPr lang="en-US" sz="2000" kern="1200" baseline="0" dirty="0">
                          <a:effectLst/>
                          <a:latin typeface="Gill Sans MT" panose="020B0502020104020203" pitchFamily="34" charset="0"/>
                        </a:rPr>
                        <a:t>Preventive measures – social distancing, handwashing, etc.</a:t>
                      </a:r>
                      <a:endParaRPr lang="en-IN" sz="2000" kern="1200" dirty="0">
                        <a:solidFill>
                          <a:schemeClr val="dk1"/>
                        </a:solidFill>
                        <a:effectLst/>
                        <a:latin typeface="Gill Sans MT" panose="020B0502020104020203" pitchFamily="34" charset="0"/>
                        <a:ea typeface="+mn-ea"/>
                        <a:cs typeface="+mn-cs"/>
                      </a:endParaRPr>
                    </a:p>
                  </a:txBody>
                  <a:tcPr/>
                </a:tc>
                <a:tc>
                  <a:txBody>
                    <a:bodyPr/>
                    <a:lstStyle/>
                    <a:p>
                      <a:pPr marL="285750" indent="-285750">
                        <a:buFont typeface="Arial" panose="020B0604020202020204" pitchFamily="34" charset="0"/>
                        <a:buChar char="•"/>
                      </a:pPr>
                      <a:r>
                        <a:rPr lang="en-US" sz="2000" dirty="0">
                          <a:latin typeface="Gill Sans MT" panose="020B0502020104020203" pitchFamily="34" charset="0"/>
                        </a:rPr>
                        <a:t>Explain them in the form a pictorial</a:t>
                      </a:r>
                      <a:r>
                        <a:rPr lang="en-US" sz="2000" baseline="0" dirty="0">
                          <a:latin typeface="Gill Sans MT" panose="020B0502020104020203" pitchFamily="34" charset="0"/>
                        </a:rPr>
                        <a:t> representation/flash cards </a:t>
                      </a:r>
                    </a:p>
                    <a:p>
                      <a:pPr marL="285750" indent="-285750">
                        <a:buFont typeface="Arial" panose="020B0604020202020204" pitchFamily="34" charset="0"/>
                        <a:buChar char="•"/>
                      </a:pPr>
                      <a:r>
                        <a:rPr lang="en-US" sz="2000" baseline="0" dirty="0">
                          <a:latin typeface="Gill Sans MT" panose="020B0502020104020203" pitchFamily="34" charset="0"/>
                        </a:rPr>
                        <a:t>Can be explained using a  story line </a:t>
                      </a:r>
                    </a:p>
                    <a:p>
                      <a:pPr marL="285750" indent="-285750">
                        <a:buFont typeface="Arial" panose="020B0604020202020204" pitchFamily="34" charset="0"/>
                        <a:buChar char="•"/>
                      </a:pPr>
                      <a:r>
                        <a:rPr lang="en-US" sz="2000" baseline="0" dirty="0">
                          <a:latin typeface="Gill Sans MT" panose="020B0502020104020203" pitchFamily="34" charset="0"/>
                        </a:rPr>
                        <a:t>demonstrate simple steps of handwashing and importance of social distancing </a:t>
                      </a:r>
                    </a:p>
                    <a:p>
                      <a:pPr marL="285750" indent="-285750">
                        <a:buFont typeface="Arial" panose="020B0604020202020204" pitchFamily="34" charset="0"/>
                        <a:buChar char="•"/>
                      </a:pPr>
                      <a:r>
                        <a:rPr lang="en-US" sz="2000" baseline="0" dirty="0">
                          <a:latin typeface="Gill Sans MT" panose="020B0502020104020203" pitchFamily="34" charset="0"/>
                        </a:rPr>
                        <a:t>Explain them the need to avoid group activities, out door play with other children </a:t>
                      </a:r>
                    </a:p>
                    <a:p>
                      <a:pPr marL="285750" indent="-285750">
                        <a:buFont typeface="Arial" panose="020B0604020202020204" pitchFamily="34" charset="0"/>
                        <a:buChar char="•"/>
                      </a:pPr>
                      <a:r>
                        <a:rPr lang="en-US" sz="2000" baseline="0" dirty="0">
                          <a:latin typeface="Gill Sans MT" panose="020B0502020104020203" pitchFamily="34" charset="0"/>
                        </a:rPr>
                        <a:t>Cover their mouth when sneezing or coughing </a:t>
                      </a:r>
                    </a:p>
                  </a:txBody>
                  <a:tcPr/>
                </a:tc>
                <a:extLst>
                  <a:ext uri="{0D108BD9-81ED-4DB2-BD59-A6C34878D82A}">
                    <a16:rowId xmlns:a16="http://schemas.microsoft.com/office/drawing/2014/main" val="934734339"/>
                  </a:ext>
                </a:extLst>
              </a:tr>
            </a:tbl>
          </a:graphicData>
        </a:graphic>
      </p:graphicFrame>
    </p:spTree>
    <p:extLst>
      <p:ext uri="{BB962C8B-B14F-4D97-AF65-F5344CB8AC3E}">
        <p14:creationId xmlns:p14="http://schemas.microsoft.com/office/powerpoint/2010/main" val="41808490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51809" y="563330"/>
            <a:ext cx="10820400" cy="899407"/>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b="1" kern="1200">
                <a:solidFill>
                  <a:schemeClr val="accent1"/>
                </a:solidFill>
                <a:latin typeface="Gill Sans MT" panose="020B0502020104020203" pitchFamily="34" charset="0"/>
                <a:ea typeface="+mj-ea"/>
                <a:cs typeface="+mj-cs"/>
              </a:defRPr>
            </a:lvl1pPr>
          </a:lstStyle>
          <a:p>
            <a:pPr marL="0" lvl="2" algn="ctr">
              <a:lnSpc>
                <a:spcPct val="90000"/>
              </a:lnSpc>
              <a:spcBef>
                <a:spcPct val="0"/>
              </a:spcBef>
              <a:tabLst>
                <a:tab pos="2293938" algn="l"/>
              </a:tabLst>
            </a:pPr>
            <a:r>
              <a:rPr lang="en-US" sz="4400" b="1" kern="1200" dirty="0">
                <a:solidFill>
                  <a:schemeClr val="accent1"/>
                </a:solidFill>
                <a:latin typeface="Gill Sans MT" panose="020B0502020104020203" pitchFamily="34" charset="0"/>
                <a:ea typeface="+mj-ea"/>
                <a:cs typeface="+mj-cs"/>
              </a:rPr>
              <a:t>Help (H); </a:t>
            </a:r>
            <a:r>
              <a:rPr lang="en-US" sz="4400" b="1" dirty="0">
                <a:solidFill>
                  <a:schemeClr val="accent1"/>
                </a:solidFill>
                <a:latin typeface="Gill Sans MT" panose="020B0502020104020203" pitchFamily="34" charset="0"/>
              </a:rPr>
              <a:t>Evaluate and Explain (E) &amp; Return (R) </a:t>
            </a:r>
            <a:endParaRPr lang="en-US" sz="4400" b="1" kern="1200" dirty="0">
              <a:solidFill>
                <a:schemeClr val="accent1"/>
              </a:solidFill>
              <a:latin typeface="Gill Sans MT" panose="020B0502020104020203" pitchFamily="34" charset="0"/>
              <a:ea typeface="+mj-ea"/>
              <a:cs typeface="+mj-cs"/>
            </a:endParaRPr>
          </a:p>
        </p:txBody>
      </p:sp>
      <p:graphicFrame>
        <p:nvGraphicFramePr>
          <p:cNvPr id="6" name="Content Placeholder 3"/>
          <p:cNvGraphicFramePr>
            <a:graphicFrameLocks/>
          </p:cNvGraphicFramePr>
          <p:nvPr>
            <p:extLst>
              <p:ext uri="{D42A27DB-BD31-4B8C-83A1-F6EECF244321}">
                <p14:modId xmlns:p14="http://schemas.microsoft.com/office/powerpoint/2010/main" val="1916717379"/>
              </p:ext>
            </p:extLst>
          </p:nvPr>
        </p:nvGraphicFramePr>
        <p:xfrm>
          <a:off x="651809" y="1647083"/>
          <a:ext cx="10820400" cy="4724400"/>
        </p:xfrm>
        <a:graphic>
          <a:graphicData uri="http://schemas.openxmlformats.org/drawingml/2006/table">
            <a:tbl>
              <a:tblPr firstRow="1" bandRow="1">
                <a:tableStyleId>{912C8C85-51F0-491E-9774-3900AFEF0FD7}</a:tableStyleId>
              </a:tblPr>
              <a:tblGrid>
                <a:gridCol w="10820400">
                  <a:extLst>
                    <a:ext uri="{9D8B030D-6E8A-4147-A177-3AD203B41FA5}">
                      <a16:colId xmlns:a16="http://schemas.microsoft.com/office/drawing/2014/main" val="3277585086"/>
                    </a:ext>
                  </a:extLst>
                </a:gridCol>
              </a:tblGrid>
              <a:tr h="468312">
                <a:tc>
                  <a:txBody>
                    <a:bodyPr/>
                    <a:lstStyle/>
                    <a:p>
                      <a:r>
                        <a:rPr lang="en-US" sz="2600" dirty="0">
                          <a:latin typeface="Gill Sans MT" panose="020B0502020104020203" pitchFamily="34" charset="0"/>
                        </a:rPr>
                        <a:t>For children,</a:t>
                      </a:r>
                      <a:r>
                        <a:rPr lang="en-US" sz="2600" baseline="0" dirty="0">
                          <a:latin typeface="Gill Sans MT" panose="020B0502020104020203" pitchFamily="34" charset="0"/>
                        </a:rPr>
                        <a:t> adolescents, middle-aged and elderly </a:t>
                      </a:r>
                      <a:endParaRPr lang="en-IN" sz="2600" dirty="0">
                        <a:latin typeface="Gill Sans MT" panose="020B0502020104020203" pitchFamily="34" charset="0"/>
                      </a:endParaRPr>
                    </a:p>
                  </a:txBody>
                  <a:tcPr/>
                </a:tc>
                <a:extLst>
                  <a:ext uri="{0D108BD9-81ED-4DB2-BD59-A6C34878D82A}">
                    <a16:rowId xmlns:a16="http://schemas.microsoft.com/office/drawing/2014/main" val="440859195"/>
                  </a:ext>
                </a:extLst>
              </a:tr>
              <a:tr h="468312">
                <a:tc>
                  <a:txBody>
                    <a:bodyPr/>
                    <a:lstStyle/>
                    <a:p>
                      <a:pPr marL="457200" indent="-457200">
                        <a:buFont typeface="Arial" panose="020B0604020202020204" pitchFamily="34" charset="0"/>
                        <a:buChar char="•"/>
                      </a:pPr>
                      <a:r>
                        <a:rPr lang="en-US" sz="2600" dirty="0">
                          <a:latin typeface="Gill Sans MT" panose="020B0502020104020203" pitchFamily="34" charset="0"/>
                        </a:rPr>
                        <a:t>Provide information as per age group </a:t>
                      </a:r>
                    </a:p>
                    <a:p>
                      <a:pPr marL="457200" indent="-457200">
                        <a:buFont typeface="Arial" panose="020B0604020202020204" pitchFamily="34" charset="0"/>
                        <a:buChar char="•"/>
                      </a:pPr>
                      <a:r>
                        <a:rPr lang="en-US" sz="2600" dirty="0">
                          <a:latin typeface="Gill Sans MT" panose="020B0502020104020203" pitchFamily="34" charset="0"/>
                        </a:rPr>
                        <a:t>Answer any questions if required </a:t>
                      </a:r>
                    </a:p>
                    <a:p>
                      <a:pPr marL="457200" indent="-457200">
                        <a:buFont typeface="Arial" panose="020B0604020202020204" pitchFamily="34" charset="0"/>
                        <a:buChar char="•"/>
                      </a:pPr>
                      <a:r>
                        <a:rPr lang="en-US" sz="2600" dirty="0">
                          <a:latin typeface="Gill Sans MT" panose="020B0502020104020203" pitchFamily="34" charset="0"/>
                        </a:rPr>
                        <a:t>Help them</a:t>
                      </a:r>
                      <a:r>
                        <a:rPr lang="en-US" sz="2600" baseline="0" dirty="0">
                          <a:latin typeface="Gill Sans MT" panose="020B0502020104020203" pitchFamily="34" charset="0"/>
                        </a:rPr>
                        <a:t> identify the importance of the right methods of social distancing and other hygiene measures </a:t>
                      </a:r>
                    </a:p>
                    <a:p>
                      <a:pPr marL="457200" marR="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dirty="0">
                          <a:latin typeface="Gill Sans MT" panose="020B0502020104020203" pitchFamily="34" charset="0"/>
                        </a:rPr>
                        <a:t>Ev</a:t>
                      </a:r>
                      <a:r>
                        <a:rPr lang="en-US" sz="2800" spc="-10" dirty="0">
                          <a:latin typeface="Gill Sans MT" panose="020B0502020104020203" pitchFamily="34" charset="0"/>
                        </a:rPr>
                        <a:t>a</a:t>
                      </a:r>
                      <a:r>
                        <a:rPr lang="en-US" sz="2800" dirty="0">
                          <a:latin typeface="Gill Sans MT" panose="020B0502020104020203" pitchFamily="34" charset="0"/>
                        </a:rPr>
                        <a:t>l</a:t>
                      </a:r>
                      <a:r>
                        <a:rPr lang="en-US" sz="2800" spc="-10" dirty="0">
                          <a:latin typeface="Gill Sans MT" panose="020B0502020104020203" pitchFamily="34" charset="0"/>
                        </a:rPr>
                        <a:t>u</a:t>
                      </a:r>
                      <a:r>
                        <a:rPr lang="en-US" sz="2800" dirty="0">
                          <a:latin typeface="Gill Sans MT" panose="020B0502020104020203" pitchFamily="34" charset="0"/>
                        </a:rPr>
                        <a:t>ate</a:t>
                      </a:r>
                      <a:r>
                        <a:rPr lang="en-US" sz="2800" spc="10" dirty="0">
                          <a:latin typeface="Gill Sans MT" panose="020B0502020104020203" pitchFamily="34" charset="0"/>
                        </a:rPr>
                        <a:t> </a:t>
                      </a:r>
                      <a:r>
                        <a:rPr lang="en-US" sz="2800" dirty="0">
                          <a:latin typeface="Gill Sans MT" panose="020B0502020104020203" pitchFamily="34" charset="0"/>
                        </a:rPr>
                        <a:t>group’s understanding and explain</a:t>
                      </a:r>
                      <a:r>
                        <a:rPr lang="en-US" sz="2800" baseline="0" dirty="0">
                          <a:latin typeface="Gill Sans MT" panose="020B0502020104020203" pitchFamily="34" charset="0"/>
                        </a:rPr>
                        <a:t> them the facts </a:t>
                      </a:r>
                    </a:p>
                    <a:p>
                      <a:pPr marL="457200" indent="-457200">
                        <a:buFont typeface="Arial" panose="020B0604020202020204" pitchFamily="34" charset="0"/>
                        <a:buChar char="•"/>
                      </a:pPr>
                      <a:r>
                        <a:rPr lang="en-US" sz="2800" baseline="0" dirty="0">
                          <a:latin typeface="Gill Sans MT" panose="020B0502020104020203" pitchFamily="34" charset="0"/>
                        </a:rPr>
                        <a:t>Can discuss on the myths and ways to overcome </a:t>
                      </a:r>
                      <a:r>
                        <a:rPr lang="en-US" sz="2800" baseline="0" dirty="0" err="1">
                          <a:latin typeface="Gill Sans MT" panose="020B0502020104020203" pitchFamily="34" charset="0"/>
                        </a:rPr>
                        <a:t>them</a:t>
                      </a:r>
                      <a:r>
                        <a:rPr lang="en-US" sz="2800" dirty="0" err="1">
                          <a:latin typeface="Gill Sans MT" panose="020B0502020104020203" pitchFamily="34" charset="0"/>
                        </a:rPr>
                        <a:t>A</a:t>
                      </a:r>
                      <a:r>
                        <a:rPr lang="en-US" sz="2800" dirty="0">
                          <a:latin typeface="Gill Sans MT" panose="020B0502020104020203" pitchFamily="34" charset="0"/>
                        </a:rPr>
                        <a:t> periodic follow up visit</a:t>
                      </a:r>
                      <a:r>
                        <a:rPr lang="en-US" sz="2800" baseline="0" dirty="0">
                          <a:latin typeface="Gill Sans MT" panose="020B0502020104020203" pitchFamily="34" charset="0"/>
                        </a:rPr>
                        <a:t> to be done with the group members </a:t>
                      </a:r>
                    </a:p>
                    <a:p>
                      <a:pPr marL="457200" indent="-457200">
                        <a:buFont typeface="Arial" panose="020B0604020202020204" pitchFamily="34" charset="0"/>
                        <a:buChar char="•"/>
                      </a:pPr>
                      <a:r>
                        <a:rPr lang="en-US" sz="2800" baseline="0" dirty="0">
                          <a:latin typeface="Gill Sans MT" panose="020B0502020104020203" pitchFamily="34" charset="0"/>
                        </a:rPr>
                        <a:t>Telephonic follow up of their wellbeing can also be done</a:t>
                      </a:r>
                    </a:p>
                    <a:p>
                      <a:pPr marL="457200" indent="-457200">
                        <a:buFont typeface="Arial" panose="020B0604020202020204" pitchFamily="34" charset="0"/>
                        <a:buChar char="•"/>
                      </a:pPr>
                      <a:r>
                        <a:rPr lang="en-US" sz="2800" baseline="0" dirty="0">
                          <a:latin typeface="Gill Sans MT" panose="020B0502020104020203" pitchFamily="34" charset="0"/>
                        </a:rPr>
                        <a:t>State helpline numbers can be shared with the groups for information and queries regarding the condition   </a:t>
                      </a:r>
                      <a:endParaRPr lang="en-IN" sz="2600" dirty="0">
                        <a:latin typeface="Gill Sans MT" panose="020B0502020104020203" pitchFamily="34" charset="0"/>
                      </a:endParaRPr>
                    </a:p>
                  </a:txBody>
                  <a:tcPr/>
                </a:tc>
                <a:extLst>
                  <a:ext uri="{0D108BD9-81ED-4DB2-BD59-A6C34878D82A}">
                    <a16:rowId xmlns:a16="http://schemas.microsoft.com/office/drawing/2014/main" val="9744730"/>
                  </a:ext>
                </a:extLst>
              </a:tr>
            </a:tbl>
          </a:graphicData>
        </a:graphic>
      </p:graphicFrame>
    </p:spTree>
    <p:extLst>
      <p:ext uri="{BB962C8B-B14F-4D97-AF65-F5344CB8AC3E}">
        <p14:creationId xmlns:p14="http://schemas.microsoft.com/office/powerpoint/2010/main" val="14564432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450667"/>
            <a:ext cx="10515600" cy="770710"/>
          </a:xfrm>
        </p:spPr>
        <p:txBody>
          <a:bodyPr>
            <a:normAutofit/>
          </a:bodyPr>
          <a:lstStyle/>
          <a:p>
            <a:pPr algn="ctr"/>
            <a:r>
              <a:rPr lang="en-US" dirty="0"/>
              <a:t>2. Preventive measures in Community</a:t>
            </a:r>
          </a:p>
        </p:txBody>
      </p:sp>
      <p:sp>
        <p:nvSpPr>
          <p:cNvPr id="4" name="Content Placeholder 3"/>
          <p:cNvSpPr>
            <a:spLocks noGrp="1"/>
          </p:cNvSpPr>
          <p:nvPr>
            <p:ph idx="1"/>
          </p:nvPr>
        </p:nvSpPr>
        <p:spPr>
          <a:xfrm>
            <a:off x="435429" y="1221377"/>
            <a:ext cx="11756571" cy="5630091"/>
          </a:xfrm>
        </p:spPr>
        <p:txBody>
          <a:bodyPr>
            <a:normAutofit/>
          </a:bodyPr>
          <a:lstStyle/>
          <a:p>
            <a:pPr marL="0" indent="0">
              <a:buNone/>
            </a:pPr>
            <a:endParaRPr lang="en-US" b="1" dirty="0">
              <a:solidFill>
                <a:schemeClr val="accent1"/>
              </a:solidFill>
              <a:ea typeface="+mj-ea"/>
              <a:cs typeface="+mj-cs"/>
            </a:endParaRPr>
          </a:p>
          <a:p>
            <a:r>
              <a:rPr lang="en-US" dirty="0"/>
              <a:t>Performing hand hygiene frequently with an alcohol-based hand rub if your hands are not visibly dirty or with soap and water if hands are dirty</a:t>
            </a:r>
          </a:p>
          <a:p>
            <a:r>
              <a:rPr lang="en-US" dirty="0"/>
              <a:t>Avoiding touching your eyes, nose and mouth; practicing respiratory hygiene by coughing or sneezing into a bent elbow or tissue and then immediately disposing of the tissue</a:t>
            </a:r>
          </a:p>
          <a:p>
            <a:r>
              <a:rPr lang="en-US" dirty="0"/>
              <a:t>Wearing a medical mask if you have respiratory symptoms and performing hand hygiene after disposing of the mask</a:t>
            </a:r>
          </a:p>
          <a:p>
            <a:r>
              <a:rPr lang="en-US" dirty="0"/>
              <a:t>Maintaining social distance (a minimum of 1 m) from individuals with respiratory symptoms.</a:t>
            </a:r>
          </a:p>
        </p:txBody>
      </p:sp>
    </p:spTree>
    <p:extLst>
      <p:ext uri="{BB962C8B-B14F-4D97-AF65-F5344CB8AC3E}">
        <p14:creationId xmlns:p14="http://schemas.microsoft.com/office/powerpoint/2010/main" val="25633764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pic>
        <p:nvPicPr>
          <p:cNvPr id="614" name="Google Shape;614;p69"/>
          <p:cNvPicPr preferRelativeResize="0"/>
          <p:nvPr/>
        </p:nvPicPr>
        <p:blipFill rotWithShape="1">
          <a:blip r:embed="rId3">
            <a:alphaModFix/>
          </a:blip>
          <a:srcRect l="3056" t="4098" r="3056" b="2733"/>
          <a:stretch/>
        </p:blipFill>
        <p:spPr>
          <a:xfrm>
            <a:off x="527543" y="615467"/>
            <a:ext cx="5679831" cy="5996353"/>
          </a:xfrm>
          <a:prstGeom prst="rect">
            <a:avLst/>
          </a:prstGeom>
          <a:noFill/>
          <a:ln>
            <a:noFill/>
          </a:ln>
        </p:spPr>
      </p:pic>
      <p:pic>
        <p:nvPicPr>
          <p:cNvPr id="5" name="Google Shape;619;p70"/>
          <p:cNvPicPr preferRelativeResize="0"/>
          <p:nvPr/>
        </p:nvPicPr>
        <p:blipFill rotWithShape="1">
          <a:blip r:embed="rId4">
            <a:alphaModFix/>
          </a:blip>
          <a:srcRect l="3931" t="4359" r="3248" b="3333"/>
          <a:stretch/>
        </p:blipFill>
        <p:spPr>
          <a:xfrm>
            <a:off x="6348047" y="597884"/>
            <a:ext cx="5328138" cy="5996353"/>
          </a:xfrm>
          <a:prstGeom prst="rect">
            <a:avLst/>
          </a:prstGeom>
          <a:noFill/>
          <a:ln>
            <a:noFill/>
          </a:ln>
        </p:spPr>
      </p:pic>
      <p:sp>
        <p:nvSpPr>
          <p:cNvPr id="2" name="TextBox 1"/>
          <p:cNvSpPr txBox="1"/>
          <p:nvPr/>
        </p:nvSpPr>
        <p:spPr>
          <a:xfrm>
            <a:off x="2277206" y="87925"/>
            <a:ext cx="7895492" cy="461665"/>
          </a:xfrm>
          <a:prstGeom prst="rect">
            <a:avLst/>
          </a:prstGeom>
          <a:noFill/>
        </p:spPr>
        <p:txBody>
          <a:bodyPr wrap="square" rtlCol="0">
            <a:spAutoFit/>
          </a:bodyPr>
          <a:lstStyle/>
          <a:p>
            <a:pPr algn="ctr"/>
            <a:r>
              <a:rPr lang="en-US" sz="2400" b="1" dirty="0">
                <a:solidFill>
                  <a:srgbClr val="002060"/>
                </a:solidFill>
                <a:latin typeface="Gill Sans MT" panose="020B0502020104020203" pitchFamily="34" charset="0"/>
              </a:rPr>
              <a:t>Protect yourself &amp; others from getting sick</a:t>
            </a:r>
          </a:p>
        </p:txBody>
      </p:sp>
    </p:spTree>
    <p:extLst>
      <p:ext uri="{BB962C8B-B14F-4D97-AF65-F5344CB8AC3E}">
        <p14:creationId xmlns:p14="http://schemas.microsoft.com/office/powerpoint/2010/main" val="611600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32795"/>
            <a:ext cx="10515600" cy="754503"/>
          </a:xfrm>
        </p:spPr>
        <p:txBody>
          <a:bodyPr/>
          <a:lstStyle/>
          <a:p>
            <a:pPr algn="ctr"/>
            <a:r>
              <a:rPr lang="en-US" dirty="0"/>
              <a:t>Introduction</a:t>
            </a:r>
          </a:p>
        </p:txBody>
      </p:sp>
      <p:sp>
        <p:nvSpPr>
          <p:cNvPr id="3" name="Content Placeholder 2"/>
          <p:cNvSpPr>
            <a:spLocks noGrp="1"/>
          </p:cNvSpPr>
          <p:nvPr>
            <p:ph idx="1"/>
          </p:nvPr>
        </p:nvSpPr>
        <p:spPr>
          <a:xfrm>
            <a:off x="657639" y="1906453"/>
            <a:ext cx="10876722" cy="2497034"/>
          </a:xfrm>
        </p:spPr>
        <p:txBody>
          <a:bodyPr/>
          <a:lstStyle/>
          <a:p>
            <a:r>
              <a:rPr lang="en-US" sz="2400" dirty="0"/>
              <a:t>Community health Officer (CHO) is the key addition at HSC-HWC to improve public health activities related to preventive and promotive health and management of HWC through effective leadership</a:t>
            </a:r>
          </a:p>
          <a:p>
            <a:r>
              <a:rPr lang="en-US" sz="2400" dirty="0"/>
              <a:t>One of the key roles of CHO is continuous vigilance towards agent, host and environmental factors affecting disease out break in the catchment area of HWC</a:t>
            </a:r>
          </a:p>
          <a:p>
            <a:r>
              <a:rPr lang="en-US" sz="2400" dirty="0"/>
              <a:t>The virus that causes COVID-19 seems to be spreading easily and continually.</a:t>
            </a:r>
          </a:p>
          <a:p>
            <a:pPr marL="0" indent="0">
              <a:buNone/>
            </a:pPr>
            <a:endParaRPr lang="en-US" sz="2400" dirty="0"/>
          </a:p>
        </p:txBody>
      </p:sp>
      <p:sp>
        <p:nvSpPr>
          <p:cNvPr id="4" name="Rectangle 3">
            <a:extLst>
              <a:ext uri="{FF2B5EF4-FFF2-40B4-BE49-F238E27FC236}">
                <a16:creationId xmlns:a16="http://schemas.microsoft.com/office/drawing/2014/main" id="{9F10088F-CCD9-40FB-A544-F16F46D6570F}"/>
              </a:ext>
            </a:extLst>
          </p:cNvPr>
          <p:cNvSpPr/>
          <p:nvPr/>
        </p:nvSpPr>
        <p:spPr>
          <a:xfrm>
            <a:off x="838200" y="5299893"/>
            <a:ext cx="10515600" cy="954107"/>
          </a:xfrm>
          <a:prstGeom prst="rect">
            <a:avLst/>
          </a:prstGeom>
          <a:solidFill>
            <a:schemeClr val="accent2">
              <a:lumMod val="75000"/>
            </a:schemeClr>
          </a:solidFill>
        </p:spPr>
        <p:txBody>
          <a:bodyPr wrap="square">
            <a:spAutoFit/>
          </a:bodyPr>
          <a:lstStyle/>
          <a:p>
            <a:pPr algn="ctr"/>
            <a:r>
              <a:rPr lang="en-US" sz="2800" b="1" dirty="0">
                <a:solidFill>
                  <a:schemeClr val="bg1"/>
                </a:solidFill>
                <a:latin typeface="Gill Sans MT" panose="020B0502020104020203" pitchFamily="34" charset="0"/>
              </a:rPr>
              <a:t>To prevent larger community spread….. CHO has a very crucial role to play!</a:t>
            </a:r>
          </a:p>
        </p:txBody>
      </p:sp>
    </p:spTree>
    <p:extLst>
      <p:ext uri="{BB962C8B-B14F-4D97-AF65-F5344CB8AC3E}">
        <p14:creationId xmlns:p14="http://schemas.microsoft.com/office/powerpoint/2010/main" val="42704085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pic>
        <p:nvPicPr>
          <p:cNvPr id="624" name="Google Shape;624;p71"/>
          <p:cNvPicPr preferRelativeResize="0"/>
          <p:nvPr/>
        </p:nvPicPr>
        <p:blipFill rotWithShape="1">
          <a:blip r:embed="rId3">
            <a:alphaModFix/>
          </a:blip>
          <a:srcRect l="3418" t="4102" r="2992" b="4102"/>
          <a:stretch/>
        </p:blipFill>
        <p:spPr>
          <a:xfrm>
            <a:off x="1301266" y="211014"/>
            <a:ext cx="6418384" cy="6295292"/>
          </a:xfrm>
          <a:prstGeom prst="rect">
            <a:avLst/>
          </a:prstGeom>
          <a:noFill/>
          <a:ln>
            <a:noFill/>
          </a:ln>
        </p:spPr>
      </p:pic>
      <p:sp>
        <p:nvSpPr>
          <p:cNvPr id="3" name="TextBox 2"/>
          <p:cNvSpPr txBox="1"/>
          <p:nvPr/>
        </p:nvSpPr>
        <p:spPr>
          <a:xfrm>
            <a:off x="8335105" y="2573830"/>
            <a:ext cx="2919047" cy="1384995"/>
          </a:xfrm>
          <a:prstGeom prst="rect">
            <a:avLst/>
          </a:prstGeom>
          <a:noFill/>
        </p:spPr>
        <p:txBody>
          <a:bodyPr wrap="square" rtlCol="0">
            <a:spAutoFit/>
          </a:bodyPr>
          <a:lstStyle/>
          <a:p>
            <a:pPr algn="ctr"/>
            <a:r>
              <a:rPr lang="en-US" sz="2800" b="1" dirty="0">
                <a:solidFill>
                  <a:srgbClr val="002060"/>
                </a:solidFill>
                <a:latin typeface="Gill Sans MT" panose="020B0502020104020203" pitchFamily="34" charset="0"/>
              </a:rPr>
              <a:t>Protect yourself &amp; others from getting sick </a:t>
            </a:r>
          </a:p>
        </p:txBody>
      </p:sp>
    </p:spTree>
    <p:extLst>
      <p:ext uri="{BB962C8B-B14F-4D97-AF65-F5344CB8AC3E}">
        <p14:creationId xmlns:p14="http://schemas.microsoft.com/office/powerpoint/2010/main" val="845817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pic>
        <p:nvPicPr>
          <p:cNvPr id="629" name="Google Shape;629;p72"/>
          <p:cNvPicPr preferRelativeResize="0"/>
          <p:nvPr/>
        </p:nvPicPr>
        <p:blipFill rotWithShape="1">
          <a:blip r:embed="rId3">
            <a:alphaModFix/>
          </a:blip>
          <a:srcRect l="3765" t="4800" r="2439" b="1867"/>
          <a:stretch/>
        </p:blipFill>
        <p:spPr>
          <a:xfrm>
            <a:off x="1389184" y="879231"/>
            <a:ext cx="4642339" cy="5644660"/>
          </a:xfrm>
          <a:prstGeom prst="rect">
            <a:avLst/>
          </a:prstGeom>
          <a:noFill/>
          <a:ln>
            <a:noFill/>
          </a:ln>
        </p:spPr>
      </p:pic>
      <p:pic>
        <p:nvPicPr>
          <p:cNvPr id="3" name="Google Shape;634;p73"/>
          <p:cNvPicPr preferRelativeResize="0"/>
          <p:nvPr/>
        </p:nvPicPr>
        <p:blipFill rotWithShape="1">
          <a:blip r:embed="rId4">
            <a:alphaModFix/>
          </a:blip>
          <a:srcRect l="3242" t="6154" r="7149" b="3077"/>
          <a:stretch/>
        </p:blipFill>
        <p:spPr>
          <a:xfrm>
            <a:off x="6383215" y="879231"/>
            <a:ext cx="4677507" cy="5644660"/>
          </a:xfrm>
          <a:prstGeom prst="rect">
            <a:avLst/>
          </a:prstGeom>
          <a:noFill/>
          <a:ln>
            <a:noFill/>
          </a:ln>
        </p:spPr>
      </p:pic>
      <p:sp>
        <p:nvSpPr>
          <p:cNvPr id="4" name="TextBox 3"/>
          <p:cNvSpPr txBox="1"/>
          <p:nvPr/>
        </p:nvSpPr>
        <p:spPr>
          <a:xfrm>
            <a:off x="2294790" y="228602"/>
            <a:ext cx="7895492" cy="461665"/>
          </a:xfrm>
          <a:prstGeom prst="rect">
            <a:avLst/>
          </a:prstGeom>
          <a:noFill/>
        </p:spPr>
        <p:txBody>
          <a:bodyPr wrap="square" rtlCol="0">
            <a:spAutoFit/>
          </a:bodyPr>
          <a:lstStyle/>
          <a:p>
            <a:pPr algn="ctr"/>
            <a:r>
              <a:rPr lang="en-US" sz="2400" b="1" dirty="0">
                <a:solidFill>
                  <a:srgbClr val="002060"/>
                </a:solidFill>
                <a:latin typeface="Gill Sans MT" panose="020B0502020104020203" pitchFamily="34" charset="0"/>
              </a:rPr>
              <a:t>Reduce the risk of COVID-19</a:t>
            </a:r>
          </a:p>
        </p:txBody>
      </p:sp>
    </p:spTree>
    <p:extLst>
      <p:ext uri="{BB962C8B-B14F-4D97-AF65-F5344CB8AC3E}">
        <p14:creationId xmlns:p14="http://schemas.microsoft.com/office/powerpoint/2010/main" val="35326274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pic>
        <p:nvPicPr>
          <p:cNvPr id="639" name="Google Shape;639;p74"/>
          <p:cNvPicPr preferRelativeResize="0"/>
          <p:nvPr/>
        </p:nvPicPr>
        <p:blipFill rotWithShape="1">
          <a:blip r:embed="rId3">
            <a:alphaModFix/>
          </a:blip>
          <a:srcRect l="4092" t="4873" r="6130" b="2051"/>
          <a:stretch/>
        </p:blipFill>
        <p:spPr>
          <a:xfrm>
            <a:off x="1406770" y="826477"/>
            <a:ext cx="4571999" cy="5732585"/>
          </a:xfrm>
          <a:prstGeom prst="rect">
            <a:avLst/>
          </a:prstGeom>
          <a:noFill/>
          <a:ln>
            <a:noFill/>
          </a:ln>
        </p:spPr>
      </p:pic>
      <p:pic>
        <p:nvPicPr>
          <p:cNvPr id="3" name="Google Shape;644;p75"/>
          <p:cNvPicPr preferRelativeResize="0"/>
          <p:nvPr/>
        </p:nvPicPr>
        <p:blipFill rotWithShape="1">
          <a:blip r:embed="rId4">
            <a:alphaModFix/>
          </a:blip>
          <a:srcRect l="6378" t="5128" r="5477" b="2050"/>
          <a:stretch/>
        </p:blipFill>
        <p:spPr>
          <a:xfrm>
            <a:off x="6242539" y="826477"/>
            <a:ext cx="4747846" cy="5732585"/>
          </a:xfrm>
          <a:prstGeom prst="rect">
            <a:avLst/>
          </a:prstGeom>
          <a:noFill/>
          <a:ln>
            <a:noFill/>
          </a:ln>
        </p:spPr>
      </p:pic>
      <p:sp>
        <p:nvSpPr>
          <p:cNvPr id="4" name="TextBox 3"/>
          <p:cNvSpPr txBox="1"/>
          <p:nvPr/>
        </p:nvSpPr>
        <p:spPr>
          <a:xfrm>
            <a:off x="2294790" y="228602"/>
            <a:ext cx="7895492" cy="461665"/>
          </a:xfrm>
          <a:prstGeom prst="rect">
            <a:avLst/>
          </a:prstGeom>
          <a:noFill/>
        </p:spPr>
        <p:txBody>
          <a:bodyPr wrap="square" rtlCol="0">
            <a:spAutoFit/>
          </a:bodyPr>
          <a:lstStyle/>
          <a:p>
            <a:pPr algn="ctr"/>
            <a:r>
              <a:rPr lang="en-US" sz="2400" b="1" dirty="0">
                <a:solidFill>
                  <a:srgbClr val="002060"/>
                </a:solidFill>
                <a:latin typeface="Gill Sans MT" panose="020B0502020104020203" pitchFamily="34" charset="0"/>
              </a:rPr>
              <a:t>Reduce the risk of COVID-19</a:t>
            </a:r>
          </a:p>
        </p:txBody>
      </p:sp>
    </p:spTree>
    <p:extLst>
      <p:ext uri="{BB962C8B-B14F-4D97-AF65-F5344CB8AC3E}">
        <p14:creationId xmlns:p14="http://schemas.microsoft.com/office/powerpoint/2010/main" val="17742698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496" y="222069"/>
            <a:ext cx="11534503" cy="888274"/>
          </a:xfrm>
        </p:spPr>
        <p:txBody>
          <a:bodyPr>
            <a:normAutofit/>
          </a:bodyPr>
          <a:lstStyle/>
          <a:p>
            <a:pPr algn="ctr"/>
            <a:r>
              <a:rPr lang="en-US" dirty="0"/>
              <a:t>Preventive measures in Community contd.</a:t>
            </a:r>
          </a:p>
        </p:txBody>
      </p:sp>
      <p:sp>
        <p:nvSpPr>
          <p:cNvPr id="3" name="Content Placeholder 2"/>
          <p:cNvSpPr>
            <a:spLocks noGrp="1"/>
          </p:cNvSpPr>
          <p:nvPr>
            <p:ph idx="1"/>
          </p:nvPr>
        </p:nvSpPr>
        <p:spPr>
          <a:xfrm>
            <a:off x="657496" y="1336431"/>
            <a:ext cx="10860427" cy="3552092"/>
          </a:xfrm>
        </p:spPr>
        <p:txBody>
          <a:bodyPr>
            <a:noAutofit/>
          </a:bodyPr>
          <a:lstStyle/>
          <a:p>
            <a:pPr marL="0" indent="0">
              <a:buNone/>
            </a:pPr>
            <a:r>
              <a:rPr lang="en-US" b="1" dirty="0">
                <a:solidFill>
                  <a:schemeClr val="accent1"/>
                </a:solidFill>
                <a:ea typeface="+mj-ea"/>
                <a:cs typeface="+mj-cs"/>
              </a:rPr>
              <a:t>Individuals without respiratory symptoms should:</a:t>
            </a:r>
          </a:p>
          <a:p>
            <a:pPr lvl="1"/>
            <a:r>
              <a:rPr lang="en-US" sz="2800" dirty="0"/>
              <a:t>Avoid mass gathering and frequency of visiting closed crowded spaces </a:t>
            </a:r>
          </a:p>
          <a:p>
            <a:pPr lvl="1"/>
            <a:r>
              <a:rPr lang="en-US" sz="2800" dirty="0"/>
              <a:t>Maintain distance of at least 1 meter from any individual with  respiratory symptoms (e.g., coughing, sneezing)</a:t>
            </a:r>
          </a:p>
          <a:p>
            <a:pPr lvl="1"/>
            <a:r>
              <a:rPr lang="en-US" sz="2800" dirty="0"/>
              <a:t>Perform hand hygiene frequently, using alcohol-based hand rub if hands are not visibly soiled or soap and water when hands are visibly soiled;</a:t>
            </a:r>
          </a:p>
          <a:p>
            <a:pPr lvl="1"/>
            <a:r>
              <a:rPr lang="en-US" sz="2800" dirty="0"/>
              <a:t>If coughing or sneezing cover nose and mouth with flexed elbow or paper tissue, dispose of tissue immediately after use and perform hand hygiene; refrain from touching mouth and nose;</a:t>
            </a:r>
          </a:p>
          <a:p>
            <a:endParaRPr lang="en-US" dirty="0"/>
          </a:p>
        </p:txBody>
      </p:sp>
    </p:spTree>
    <p:extLst>
      <p:ext uri="{BB962C8B-B14F-4D97-AF65-F5344CB8AC3E}">
        <p14:creationId xmlns:p14="http://schemas.microsoft.com/office/powerpoint/2010/main" val="5321224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005" y="424543"/>
            <a:ext cx="11534503" cy="888274"/>
          </a:xfrm>
        </p:spPr>
        <p:txBody>
          <a:bodyPr>
            <a:noAutofit/>
          </a:bodyPr>
          <a:lstStyle/>
          <a:p>
            <a:pPr algn="ctr"/>
            <a:r>
              <a:rPr lang="en-US" sz="3600" dirty="0"/>
              <a:t>3. Home care for patients with suspected </a:t>
            </a:r>
            <a:r>
              <a:rPr lang="en-US" sz="3600" dirty="0" err="1"/>
              <a:t>nCoV</a:t>
            </a:r>
            <a:r>
              <a:rPr lang="en-US" sz="3600" dirty="0"/>
              <a:t> infection with mild symptoms</a:t>
            </a:r>
          </a:p>
        </p:txBody>
      </p:sp>
      <p:sp>
        <p:nvSpPr>
          <p:cNvPr id="3" name="Content Placeholder 2"/>
          <p:cNvSpPr>
            <a:spLocks noGrp="1"/>
          </p:cNvSpPr>
          <p:nvPr>
            <p:ph idx="1"/>
          </p:nvPr>
        </p:nvSpPr>
        <p:spPr>
          <a:xfrm>
            <a:off x="685801" y="1061357"/>
            <a:ext cx="11057708" cy="5535386"/>
          </a:xfrm>
        </p:spPr>
        <p:txBody>
          <a:bodyPr>
            <a:noAutofit/>
          </a:bodyPr>
          <a:lstStyle/>
          <a:p>
            <a:pPr marL="0" indent="0">
              <a:buNone/>
            </a:pPr>
            <a:endParaRPr lang="en-US" b="1" dirty="0">
              <a:solidFill>
                <a:schemeClr val="accent1"/>
              </a:solidFill>
              <a:ea typeface="+mj-ea"/>
              <a:cs typeface="+mj-cs"/>
            </a:endParaRPr>
          </a:p>
          <a:p>
            <a:pPr lvl="0">
              <a:lnSpc>
                <a:spcPct val="70000"/>
              </a:lnSpc>
              <a:spcBef>
                <a:spcPts val="0"/>
              </a:spcBef>
              <a:buClr>
                <a:schemeClr val="dk1"/>
              </a:buClr>
              <a:buSzPts val="2380"/>
            </a:pPr>
            <a:endParaRPr lang="en-US" dirty="0"/>
          </a:p>
          <a:p>
            <a:pPr lvl="0">
              <a:lnSpc>
                <a:spcPct val="70000"/>
              </a:lnSpc>
              <a:spcBef>
                <a:spcPts val="0"/>
              </a:spcBef>
              <a:buClr>
                <a:schemeClr val="dk1"/>
              </a:buClr>
              <a:buSzPts val="2380"/>
            </a:pPr>
            <a:r>
              <a:rPr lang="en-US" dirty="0"/>
              <a:t>Place the patient in a well-ventilated single room (i.e., with open windows and an open door).</a:t>
            </a:r>
          </a:p>
          <a:p>
            <a:pPr lvl="0">
              <a:lnSpc>
                <a:spcPct val="70000"/>
              </a:lnSpc>
              <a:buClr>
                <a:schemeClr val="dk1"/>
              </a:buClr>
              <a:buSzPts val="2380"/>
            </a:pPr>
            <a:r>
              <a:rPr lang="en-US" dirty="0"/>
              <a:t>Limit the movement of the patient &amp; minimize shared space</a:t>
            </a:r>
          </a:p>
          <a:p>
            <a:pPr lvl="0">
              <a:lnSpc>
                <a:spcPct val="70000"/>
              </a:lnSpc>
              <a:buClr>
                <a:schemeClr val="dk1"/>
              </a:buClr>
              <a:buSzPts val="2380"/>
            </a:pPr>
            <a:r>
              <a:rPr lang="en-US" dirty="0"/>
              <a:t>Household members should stay in a different room or, if that is not possible, maintain a distance of at least 1 m from the ill person (e.g., sleep in a separate bed).</a:t>
            </a:r>
          </a:p>
          <a:p>
            <a:pPr lvl="0">
              <a:lnSpc>
                <a:spcPct val="70000"/>
              </a:lnSpc>
              <a:buClr>
                <a:schemeClr val="dk1"/>
              </a:buClr>
              <a:buSzPts val="2380"/>
            </a:pPr>
            <a:r>
              <a:rPr lang="en-US" dirty="0"/>
              <a:t>Limit the number of caregivers - good health and has no underlying disease</a:t>
            </a:r>
          </a:p>
          <a:p>
            <a:pPr lvl="0">
              <a:lnSpc>
                <a:spcPct val="70000"/>
              </a:lnSpc>
              <a:buClr>
                <a:schemeClr val="dk1"/>
              </a:buClr>
              <a:buSzPts val="2380"/>
            </a:pPr>
            <a:r>
              <a:rPr lang="en-US" dirty="0"/>
              <a:t>Visitors should not be allowed.</a:t>
            </a:r>
          </a:p>
          <a:p>
            <a:pPr lvl="0">
              <a:lnSpc>
                <a:spcPct val="70000"/>
              </a:lnSpc>
              <a:buClr>
                <a:schemeClr val="dk1"/>
              </a:buClr>
              <a:buSzPts val="2380"/>
            </a:pPr>
            <a:r>
              <a:rPr lang="en-US" dirty="0"/>
              <a:t>Perform hand hygiene after contact with patients or their immediate environment, before and after preparing food, before eating, after using the toilet and whenever hands look dirty. </a:t>
            </a:r>
          </a:p>
          <a:p>
            <a:pPr lvl="0">
              <a:lnSpc>
                <a:spcPct val="70000"/>
              </a:lnSpc>
              <a:buClr>
                <a:schemeClr val="dk1"/>
              </a:buClr>
              <a:buSzPts val="2380"/>
            </a:pPr>
            <a:r>
              <a:rPr lang="en-US" dirty="0"/>
              <a:t>To contain respiratory secretions, provide  medical mask to the patient.</a:t>
            </a:r>
          </a:p>
          <a:p>
            <a:endParaRPr lang="en-US" dirty="0"/>
          </a:p>
        </p:txBody>
      </p:sp>
    </p:spTree>
    <p:extLst>
      <p:ext uri="{BB962C8B-B14F-4D97-AF65-F5344CB8AC3E}">
        <p14:creationId xmlns:p14="http://schemas.microsoft.com/office/powerpoint/2010/main" val="42148547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67043" y="2418280"/>
            <a:ext cx="10515600" cy="1104850"/>
          </a:xfrm>
        </p:spPr>
        <p:txBody>
          <a:bodyPr>
            <a:normAutofit fontScale="90000"/>
          </a:bodyPr>
          <a:lstStyle/>
          <a:p>
            <a:r>
              <a:rPr lang="en-US" dirty="0"/>
              <a:t>C. Guide the HWC team on COVID -19 </a:t>
            </a:r>
          </a:p>
        </p:txBody>
      </p:sp>
    </p:spTree>
    <p:extLst>
      <p:ext uri="{BB962C8B-B14F-4D97-AF65-F5344CB8AC3E}">
        <p14:creationId xmlns:p14="http://schemas.microsoft.com/office/powerpoint/2010/main" val="1201747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568983"/>
            <a:ext cx="10871199" cy="529367"/>
          </a:xfrm>
        </p:spPr>
        <p:txBody>
          <a:bodyPr>
            <a:noAutofit/>
          </a:bodyPr>
          <a:lstStyle/>
          <a:p>
            <a:pPr marL="457200" lvl="1" algn="ctr" rtl="0">
              <a:lnSpc>
                <a:spcPct val="90000"/>
              </a:lnSpc>
              <a:spcBef>
                <a:spcPct val="0"/>
              </a:spcBef>
            </a:pPr>
            <a:r>
              <a:rPr lang="en-US" sz="4400" b="1" kern="1200" dirty="0">
                <a:solidFill>
                  <a:schemeClr val="accent1"/>
                </a:solidFill>
                <a:latin typeface="Gill Sans MT" panose="020B0502020104020203" pitchFamily="34" charset="0"/>
                <a:ea typeface="+mj-ea"/>
                <a:cs typeface="+mj-cs"/>
              </a:rPr>
              <a:t>Communicate with your HWC team</a:t>
            </a:r>
            <a:endParaRPr lang="en-IN" sz="4400" b="1" kern="1200" dirty="0">
              <a:solidFill>
                <a:schemeClr val="accent1"/>
              </a:solidFill>
              <a:latin typeface="Gill Sans MT" panose="020B0502020104020203" pitchFamily="34" charset="0"/>
              <a:ea typeface="+mj-ea"/>
              <a:cs typeface="+mj-cs"/>
            </a:endParaRPr>
          </a:p>
        </p:txBody>
      </p:sp>
      <p:sp>
        <p:nvSpPr>
          <p:cNvPr id="3" name="Content Placeholder 2"/>
          <p:cNvSpPr>
            <a:spLocks noGrp="1"/>
          </p:cNvSpPr>
          <p:nvPr>
            <p:ph idx="1"/>
          </p:nvPr>
        </p:nvSpPr>
        <p:spPr>
          <a:xfrm>
            <a:off x="152400" y="1098350"/>
            <a:ext cx="9167446" cy="5569150"/>
          </a:xfrm>
        </p:spPr>
        <p:txBody>
          <a:bodyPr>
            <a:normAutofit/>
          </a:bodyPr>
          <a:lstStyle/>
          <a:p>
            <a:pPr marL="641350" indent="-285750">
              <a:lnSpc>
                <a:spcPct val="100000"/>
              </a:lnSpc>
              <a:spcBef>
                <a:spcPts val="525"/>
              </a:spcBef>
              <a:tabLst>
                <a:tab pos="355600" algn="l"/>
              </a:tabLst>
            </a:pPr>
            <a:endParaRPr lang="en-US" sz="2400" spc="-15" dirty="0">
              <a:cs typeface="Arial"/>
            </a:endParaRPr>
          </a:p>
          <a:p>
            <a:pPr marL="641350" indent="-285750">
              <a:lnSpc>
                <a:spcPct val="100000"/>
              </a:lnSpc>
              <a:spcBef>
                <a:spcPts val="525"/>
              </a:spcBef>
              <a:tabLst>
                <a:tab pos="355600" algn="l"/>
              </a:tabLst>
            </a:pPr>
            <a:r>
              <a:rPr lang="en-US" sz="2400" spc="-15" dirty="0">
                <a:cs typeface="Arial"/>
              </a:rPr>
              <a:t>Educate HWC staff about COVID 19 and explain them the signs and symptoms for better response</a:t>
            </a:r>
          </a:p>
          <a:p>
            <a:pPr marL="641350" indent="-285750">
              <a:lnSpc>
                <a:spcPct val="100000"/>
              </a:lnSpc>
              <a:spcBef>
                <a:spcPts val="525"/>
              </a:spcBef>
              <a:tabLst>
                <a:tab pos="355600" algn="l"/>
              </a:tabLst>
            </a:pPr>
            <a:r>
              <a:rPr lang="en-US" sz="2400" spc="-15" dirty="0">
                <a:cs typeface="Arial"/>
              </a:rPr>
              <a:t>Brief them on necessary infection prevention measures, helpline numbers and availability of testing facilities in the States</a:t>
            </a:r>
          </a:p>
          <a:p>
            <a:pPr marL="641350" indent="-285750">
              <a:lnSpc>
                <a:spcPct val="100000"/>
              </a:lnSpc>
              <a:spcBef>
                <a:spcPts val="525"/>
              </a:spcBef>
              <a:tabLst>
                <a:tab pos="355600" algn="l"/>
              </a:tabLst>
            </a:pPr>
            <a:r>
              <a:rPr lang="en-US" sz="2400" spc="-15" dirty="0">
                <a:cs typeface="Arial"/>
              </a:rPr>
              <a:t>Demonstrate handwashing practices and ask them to perform the same with communities on a regular basis</a:t>
            </a:r>
          </a:p>
          <a:p>
            <a:pPr marL="641350" indent="-285750">
              <a:lnSpc>
                <a:spcPct val="100000"/>
              </a:lnSpc>
              <a:spcBef>
                <a:spcPts val="525"/>
              </a:spcBef>
              <a:tabLst>
                <a:tab pos="355600" algn="l"/>
              </a:tabLst>
            </a:pPr>
            <a:r>
              <a:rPr lang="en-US" sz="2400" spc="-15" dirty="0">
                <a:cs typeface="Arial"/>
              </a:rPr>
              <a:t>Promote healthy habits such as hand washing, cough etiquette and basic hygiene practices</a:t>
            </a:r>
          </a:p>
          <a:p>
            <a:pPr marL="641350" indent="-285750">
              <a:lnSpc>
                <a:spcPct val="100000"/>
              </a:lnSpc>
              <a:spcBef>
                <a:spcPts val="525"/>
              </a:spcBef>
              <a:tabLst>
                <a:tab pos="355600" algn="l"/>
              </a:tabLst>
            </a:pPr>
            <a:r>
              <a:rPr lang="en-US" sz="2400" spc="-15" dirty="0">
                <a:cs typeface="Arial"/>
              </a:rPr>
              <a:t>Explain them to separate patients with respiratory symptoms so they are not waiting among other patients seeking care</a:t>
            </a:r>
          </a:p>
          <a:p>
            <a:pPr marL="641350" indent="-285750">
              <a:lnSpc>
                <a:spcPct val="100000"/>
              </a:lnSpc>
              <a:spcBef>
                <a:spcPts val="525"/>
              </a:spcBef>
              <a:tabLst>
                <a:tab pos="355600" algn="l"/>
              </a:tabLst>
            </a:pPr>
            <a:r>
              <a:rPr lang="en-US" sz="2400" spc="-15" dirty="0">
                <a:cs typeface="Arial"/>
              </a:rPr>
              <a:t>Explain them on how to address social stigma in communities by providing them adequate and correct information</a:t>
            </a:r>
            <a:endParaRPr lang="en-IN" sz="2400" spc="-15" dirty="0">
              <a:cs typeface="Aria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9846" y="2703857"/>
            <a:ext cx="2699130" cy="1499517"/>
          </a:xfrm>
          <a:prstGeom prst="rect">
            <a:avLst/>
          </a:prstGeom>
        </p:spPr>
      </p:pic>
    </p:spTree>
    <p:extLst>
      <p:ext uri="{BB962C8B-B14F-4D97-AF65-F5344CB8AC3E}">
        <p14:creationId xmlns:p14="http://schemas.microsoft.com/office/powerpoint/2010/main" val="4527829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94692" y="2688141"/>
            <a:ext cx="10181492" cy="769441"/>
          </a:xfrm>
          <a:prstGeom prst="rect">
            <a:avLst/>
          </a:prstGeom>
        </p:spPr>
        <p:txBody>
          <a:bodyPr wrap="square">
            <a:spAutoFit/>
          </a:bodyPr>
          <a:lstStyle/>
          <a:p>
            <a:r>
              <a:rPr lang="en-US" sz="4400" b="1" dirty="0">
                <a:solidFill>
                  <a:srgbClr val="00667D"/>
                </a:solidFill>
                <a:latin typeface="Gill Sans MT" panose="020B0502020104020203" pitchFamily="34" charset="0"/>
                <a:ea typeface="+mj-ea"/>
                <a:cs typeface="+mj-cs"/>
              </a:rPr>
              <a:t>D. Preparedness and Responsiveness </a:t>
            </a:r>
            <a:endParaRPr lang="en-US" dirty="0"/>
          </a:p>
        </p:txBody>
      </p:sp>
    </p:spTree>
    <p:extLst>
      <p:ext uri="{BB962C8B-B14F-4D97-AF65-F5344CB8AC3E}">
        <p14:creationId xmlns:p14="http://schemas.microsoft.com/office/powerpoint/2010/main" val="16669571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Preparedness and responsiveness </a:t>
            </a:r>
          </a:p>
        </p:txBody>
      </p:sp>
      <p:sp>
        <p:nvSpPr>
          <p:cNvPr id="3" name="Content Placeholder 2"/>
          <p:cNvSpPr>
            <a:spLocks noGrp="1"/>
          </p:cNvSpPr>
          <p:nvPr>
            <p:ph idx="1"/>
          </p:nvPr>
        </p:nvSpPr>
        <p:spPr>
          <a:xfrm>
            <a:off x="2637692" y="2016761"/>
            <a:ext cx="8716108" cy="4351338"/>
          </a:xfrm>
        </p:spPr>
        <p:txBody>
          <a:bodyPr/>
          <a:lstStyle/>
          <a:p>
            <a:pPr marL="0" indent="0">
              <a:buNone/>
            </a:pPr>
            <a:r>
              <a:rPr lang="en-US" dirty="0"/>
              <a:t>The CHO should know about the following in case of a suspected case is identified:  </a:t>
            </a:r>
          </a:p>
          <a:p>
            <a:pPr lvl="1"/>
            <a:r>
              <a:rPr lang="en-US" dirty="0"/>
              <a:t>The Helpline Number for corona-virus : +91-11-23978046 Toll Free No: 1075</a:t>
            </a:r>
          </a:p>
          <a:p>
            <a:pPr lvl="1"/>
            <a:r>
              <a:rPr lang="en-US" dirty="0"/>
              <a:t>The Helpline Email ID for corona-virus : ncov2019@gov. in</a:t>
            </a:r>
          </a:p>
          <a:p>
            <a:pPr lvl="1"/>
            <a:r>
              <a:rPr lang="en-US" dirty="0"/>
              <a:t>State COVID-19 helpline numbers </a:t>
            </a:r>
          </a:p>
          <a:p>
            <a:pPr marL="457200" lvl="1" indent="0">
              <a:buNone/>
            </a:pPr>
            <a:r>
              <a:rPr lang="en-US" dirty="0">
                <a:hlinkClick r:id="rId2"/>
              </a:rPr>
              <a:t>https://www.mohfw.gov.in/pdf/coronvavirushelplinenumber.pdf</a:t>
            </a:r>
            <a:endParaRPr lang="en-US" dirty="0"/>
          </a:p>
          <a:p>
            <a:pPr lvl="1"/>
            <a:r>
              <a:rPr lang="en-US" dirty="0"/>
              <a:t>List of testing labs in state </a:t>
            </a:r>
          </a:p>
          <a:p>
            <a:pPr lvl="1"/>
            <a:r>
              <a:rPr lang="en-US" dirty="0"/>
              <a:t>List of hospitals for referral </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785915">
            <a:off x="882338" y="1855964"/>
            <a:ext cx="1302106" cy="1809619"/>
          </a:xfrm>
          <a:prstGeom prst="rect">
            <a:avLst/>
          </a:prstGeom>
        </p:spPr>
      </p:pic>
    </p:spTree>
    <p:extLst>
      <p:ext uri="{BB962C8B-B14F-4D97-AF65-F5344CB8AC3E}">
        <p14:creationId xmlns:p14="http://schemas.microsoft.com/office/powerpoint/2010/main" val="10053364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 </a:t>
            </a:r>
          </a:p>
        </p:txBody>
      </p:sp>
      <p:sp>
        <p:nvSpPr>
          <p:cNvPr id="3" name="Content Placeholder 2"/>
          <p:cNvSpPr>
            <a:spLocks noGrp="1"/>
          </p:cNvSpPr>
          <p:nvPr>
            <p:ph idx="1"/>
          </p:nvPr>
        </p:nvSpPr>
        <p:spPr/>
        <p:txBody>
          <a:bodyPr>
            <a:normAutofit fontScale="70000" lnSpcReduction="20000"/>
          </a:bodyPr>
          <a:lstStyle/>
          <a:p>
            <a:r>
              <a:rPr lang="en-US" dirty="0"/>
              <a:t>WHO: https://www.who.int/emergencies/diseases/novel-coronavirus-2019/advice-for-public​</a:t>
            </a:r>
          </a:p>
          <a:p>
            <a:endParaRPr lang="en-US" dirty="0"/>
          </a:p>
          <a:p>
            <a:r>
              <a:rPr lang="en-US" dirty="0"/>
              <a:t>CDC: https://www.cdc.gov/coronavirus/2019-ncov/hcp/guidance-home-care.html​</a:t>
            </a:r>
          </a:p>
          <a:p>
            <a:endParaRPr lang="en-US" dirty="0"/>
          </a:p>
          <a:p>
            <a:r>
              <a:rPr lang="en-US" dirty="0"/>
              <a:t>CROI 2020: https://special.croi.capitalreach.com/  ​</a:t>
            </a:r>
          </a:p>
          <a:p>
            <a:endParaRPr lang="en-US" dirty="0"/>
          </a:p>
          <a:p>
            <a:r>
              <a:rPr lang="en-US" dirty="0"/>
              <a:t>Coronavirus disease (COVID-19) technical guidance: Infection prevention and control / WASH​</a:t>
            </a:r>
          </a:p>
          <a:p>
            <a:endParaRPr lang="en-US" dirty="0"/>
          </a:p>
          <a:p>
            <a:r>
              <a:rPr lang="en-US" dirty="0"/>
              <a:t>Infection Prevention and Control, Reference Manual for Health Facilities with Limited Resources​</a:t>
            </a:r>
          </a:p>
          <a:p>
            <a:endParaRPr lang="en-US" dirty="0"/>
          </a:p>
          <a:p>
            <a:r>
              <a:rPr lang="en-US" dirty="0"/>
              <a:t>The Lancet. </a:t>
            </a:r>
            <a:r>
              <a:rPr lang="en-US" dirty="0" err="1"/>
              <a:t>Fei</a:t>
            </a:r>
            <a:r>
              <a:rPr lang="en-US" dirty="0"/>
              <a:t> Zhou, Ting Yu, </a:t>
            </a:r>
            <a:r>
              <a:rPr lang="en-US" dirty="0" err="1"/>
              <a:t>Ronghui</a:t>
            </a:r>
            <a:r>
              <a:rPr lang="en-US" dirty="0"/>
              <a:t> Du, </a:t>
            </a:r>
            <a:r>
              <a:rPr lang="en-US" dirty="0" err="1"/>
              <a:t>Guohui</a:t>
            </a:r>
            <a:r>
              <a:rPr lang="en-US" dirty="0"/>
              <a:t> Fan, Ying Liu, </a:t>
            </a:r>
            <a:r>
              <a:rPr lang="en-US" dirty="0" err="1"/>
              <a:t>Zhibo</a:t>
            </a:r>
            <a:r>
              <a:rPr lang="en-US" dirty="0"/>
              <a:t> Liu, et al. Clinical course and risk factors for mortality of adult inpatients with COVID-19 in Wuhan, China: a retrospective cohort study. ​</a:t>
            </a:r>
          </a:p>
        </p:txBody>
      </p:sp>
    </p:spTree>
    <p:extLst>
      <p:ext uri="{BB962C8B-B14F-4D97-AF65-F5344CB8AC3E}">
        <p14:creationId xmlns:p14="http://schemas.microsoft.com/office/powerpoint/2010/main" val="418018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9953" y="2980988"/>
            <a:ext cx="11359661" cy="1104850"/>
          </a:xfrm>
        </p:spPr>
        <p:txBody>
          <a:bodyPr>
            <a:normAutofit fontScale="90000"/>
          </a:bodyPr>
          <a:lstStyle/>
          <a:p>
            <a:pPr algn="ctr"/>
            <a:r>
              <a:rPr lang="en-US" dirty="0"/>
              <a:t>A. Standard infection prevention and control measures  for COVID-19</a:t>
            </a:r>
            <a:br>
              <a:rPr lang="en-US" dirty="0"/>
            </a:br>
            <a:endParaRPr lang="en-US" dirty="0"/>
          </a:p>
        </p:txBody>
      </p:sp>
    </p:spTree>
    <p:extLst>
      <p:ext uri="{BB962C8B-B14F-4D97-AF65-F5344CB8AC3E}">
        <p14:creationId xmlns:p14="http://schemas.microsoft.com/office/powerpoint/2010/main" val="29720984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9"/>
          <p:cNvSpPr txBox="1">
            <a:spLocks noGrp="1"/>
          </p:cNvSpPr>
          <p:nvPr>
            <p:ph type="sldNum" idx="4294967295"/>
          </p:nvPr>
        </p:nvSpPr>
        <p:spPr>
          <a:xfrm>
            <a:off x="11622088" y="6235700"/>
            <a:ext cx="569912" cy="622300"/>
          </a:xfrm>
          <a:prstGeom prst="rect">
            <a:avLst/>
          </a:prstGeom>
        </p:spPr>
        <p:txBody>
          <a:bodyPr spcFirstLastPara="1" vert="horz" wrap="square" lIns="121900" tIns="121900" rIns="121900" bIns="121900" rtlCol="0" anchor="ctr" anchorCtr="0">
            <a:noAutofit/>
          </a:bodyPr>
          <a:lstStyle/>
          <a:p>
            <a:pPr algn="ctr"/>
            <a:fld id="{00000000-1234-1234-1234-123412341234}" type="slidenum">
              <a:rPr lang="en"/>
              <a:pPr algn="ctr"/>
              <a:t>50</a:t>
            </a:fld>
            <a:endParaRPr/>
          </a:p>
        </p:txBody>
      </p:sp>
    </p:spTree>
    <p:extLst>
      <p:ext uri="{BB962C8B-B14F-4D97-AF65-F5344CB8AC3E}">
        <p14:creationId xmlns:p14="http://schemas.microsoft.com/office/powerpoint/2010/main" val="1278765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43597"/>
            <a:ext cx="11987072" cy="1206270"/>
          </a:xfrm>
        </p:spPr>
        <p:txBody>
          <a:bodyPr>
            <a:noAutofit/>
          </a:bodyPr>
          <a:lstStyle/>
          <a:p>
            <a:pPr algn="ctr"/>
            <a:r>
              <a:rPr lang="en-US" sz="4000" dirty="0"/>
              <a:t>Standard Infection Prevention and Control measures</a:t>
            </a:r>
          </a:p>
        </p:txBody>
      </p:sp>
      <p:sp>
        <p:nvSpPr>
          <p:cNvPr id="7" name="Rectangle 6"/>
          <p:cNvSpPr/>
          <p:nvPr/>
        </p:nvSpPr>
        <p:spPr>
          <a:xfrm>
            <a:off x="1125415" y="2400320"/>
            <a:ext cx="10304585" cy="2806922"/>
          </a:xfrm>
          <a:prstGeom prst="rect">
            <a:avLst/>
          </a:prstGeom>
        </p:spPr>
        <p:txBody>
          <a:bodyPr wrap="square">
            <a:spAutoFit/>
          </a:bodyPr>
          <a:lstStyle/>
          <a:p>
            <a:pPr marL="228600" lvl="0" indent="-228600">
              <a:lnSpc>
                <a:spcPct val="90000"/>
              </a:lnSpc>
              <a:buClr>
                <a:schemeClr val="dk1"/>
              </a:buClr>
              <a:buSzPts val="2800"/>
              <a:buChar char="•"/>
            </a:pPr>
            <a:r>
              <a:rPr lang="en-US" sz="2800" dirty="0">
                <a:latin typeface="Gill Sans MT" panose="020B0502020104020203" pitchFamily="34" charset="0"/>
              </a:rPr>
              <a:t>The basic level of Infection Prevention and Control (IPC) measures, to be used for </a:t>
            </a:r>
            <a:r>
              <a:rPr lang="en-US" sz="2800" u="sng" dirty="0">
                <a:latin typeface="Gill Sans MT" panose="020B0502020104020203" pitchFamily="34" charset="0"/>
              </a:rPr>
              <a:t>ALL</a:t>
            </a:r>
            <a:r>
              <a:rPr lang="en-US" sz="2800" dirty="0">
                <a:latin typeface="Gill Sans MT" panose="020B0502020104020203" pitchFamily="34" charset="0"/>
              </a:rPr>
              <a:t> patients at </a:t>
            </a:r>
            <a:r>
              <a:rPr lang="en-US" sz="2800" u="sng" dirty="0">
                <a:latin typeface="Gill Sans MT" panose="020B0502020104020203" pitchFamily="34" charset="0"/>
              </a:rPr>
              <a:t>ALL </a:t>
            </a:r>
            <a:r>
              <a:rPr lang="en-US" sz="2800" dirty="0">
                <a:latin typeface="Gill Sans MT" panose="020B0502020104020203" pitchFamily="34" charset="0"/>
              </a:rPr>
              <a:t>times regardless of suspected or confirmed status of the patient</a:t>
            </a:r>
          </a:p>
          <a:p>
            <a:pPr lvl="0">
              <a:lnSpc>
                <a:spcPct val="90000"/>
              </a:lnSpc>
              <a:buClr>
                <a:schemeClr val="dk1"/>
              </a:buClr>
              <a:buSzPts val="2800"/>
            </a:pPr>
            <a:endParaRPr lang="en-US" sz="2800" dirty="0">
              <a:latin typeface="Gill Sans MT" panose="020B0502020104020203" pitchFamily="34" charset="0"/>
            </a:endParaRPr>
          </a:p>
          <a:p>
            <a:pPr marL="228600" lvl="0" indent="-228600">
              <a:lnSpc>
                <a:spcPct val="90000"/>
              </a:lnSpc>
              <a:buClr>
                <a:schemeClr val="dk1"/>
              </a:buClr>
              <a:buSzPts val="2800"/>
              <a:buChar char="•"/>
            </a:pPr>
            <a:r>
              <a:rPr lang="en-US" sz="2800" dirty="0">
                <a:latin typeface="Gill Sans MT" panose="020B0502020104020203" pitchFamily="34" charset="0"/>
              </a:rPr>
              <a:t>Risk assessment is critical for all activities, i.e. assess each health care activity and determine the Personal Protective Equipment (PPE) that is needed for adequate protection</a:t>
            </a:r>
          </a:p>
        </p:txBody>
      </p:sp>
    </p:spTree>
    <p:extLst>
      <p:ext uri="{BB962C8B-B14F-4D97-AF65-F5344CB8AC3E}">
        <p14:creationId xmlns:p14="http://schemas.microsoft.com/office/powerpoint/2010/main" val="2173392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87857"/>
            <a:ext cx="10515600" cy="899407"/>
          </a:xfrm>
        </p:spPr>
        <p:txBody>
          <a:bodyPr>
            <a:normAutofit/>
          </a:bodyPr>
          <a:lstStyle/>
          <a:p>
            <a:pPr algn="ctr"/>
            <a:r>
              <a:rPr lang="en-US" dirty="0"/>
              <a:t>Mode of Transmission-COVID-19 </a:t>
            </a:r>
          </a:p>
        </p:txBody>
      </p:sp>
      <p:sp>
        <p:nvSpPr>
          <p:cNvPr id="3" name="Content Placeholder 2"/>
          <p:cNvSpPr>
            <a:spLocks noGrp="1"/>
          </p:cNvSpPr>
          <p:nvPr>
            <p:ph idx="1"/>
          </p:nvPr>
        </p:nvSpPr>
        <p:spPr/>
        <p:txBody>
          <a:bodyPr/>
          <a:lstStyle/>
          <a:p>
            <a:pPr marL="0" indent="0">
              <a:buNone/>
            </a:pPr>
            <a:r>
              <a:rPr lang="en-US" dirty="0"/>
              <a:t>​</a:t>
            </a:r>
          </a:p>
        </p:txBody>
      </p:sp>
      <p:sp>
        <p:nvSpPr>
          <p:cNvPr id="5" name="Pentagon 4"/>
          <p:cNvSpPr/>
          <p:nvPr/>
        </p:nvSpPr>
        <p:spPr>
          <a:xfrm>
            <a:off x="697524" y="2285774"/>
            <a:ext cx="3341320" cy="2981738"/>
          </a:xfrm>
          <a:prstGeom prst="homePlat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Gill Sans MT" panose="020B0502020104020203" pitchFamily="34" charset="0"/>
              </a:rPr>
              <a:t>COVID-19 is thought to spread mainly from person-to-person contact</a:t>
            </a:r>
            <a:endParaRPr lang="en-US" sz="2400" dirty="0">
              <a:solidFill>
                <a:schemeClr val="tx1"/>
              </a:solidFill>
            </a:endParaRPr>
          </a:p>
        </p:txBody>
      </p:sp>
      <p:sp>
        <p:nvSpPr>
          <p:cNvPr id="6" name="TextBox 5"/>
          <p:cNvSpPr txBox="1"/>
          <p:nvPr/>
        </p:nvSpPr>
        <p:spPr>
          <a:xfrm>
            <a:off x="4179520" y="1984515"/>
            <a:ext cx="7628167" cy="4154984"/>
          </a:xfrm>
          <a:prstGeom prst="rect">
            <a:avLst/>
          </a:prstGeom>
          <a:noFill/>
        </p:spPr>
        <p:txBody>
          <a:bodyPr wrap="square" rtlCol="0">
            <a:spAutoFit/>
          </a:bodyPr>
          <a:lstStyle/>
          <a:p>
            <a:pPr marL="342900" indent="-342900" fontAlgn="base">
              <a:buFont typeface="Wingdings" panose="05000000000000000000" pitchFamily="2" charset="2"/>
              <a:buChar char="Ø"/>
            </a:pPr>
            <a:r>
              <a:rPr lang="en-US" sz="2400" dirty="0">
                <a:latin typeface="Gill Sans MT" panose="020B0502020104020203" pitchFamily="34" charset="0"/>
              </a:rPr>
              <a:t>The virus is thought to spread mainly:</a:t>
            </a:r>
          </a:p>
          <a:p>
            <a:pPr marL="800100" lvl="1" indent="-342900" fontAlgn="base">
              <a:buFont typeface="Wingdings" panose="05000000000000000000" pitchFamily="2" charset="2"/>
              <a:buChar char="ü"/>
            </a:pPr>
            <a:r>
              <a:rPr lang="en-US" sz="2400" dirty="0">
                <a:latin typeface="Gill Sans MT" panose="020B0502020104020203" pitchFamily="34" charset="0"/>
              </a:rPr>
              <a:t>Between people in close contact​ (less than 1 </a:t>
            </a:r>
            <a:r>
              <a:rPr lang="en-US" sz="2400" dirty="0" err="1">
                <a:latin typeface="Gill Sans MT" panose="020B0502020104020203" pitchFamily="34" charset="0"/>
              </a:rPr>
              <a:t>metre</a:t>
            </a:r>
            <a:r>
              <a:rPr lang="en-US" sz="2400" dirty="0">
                <a:latin typeface="Gill Sans MT" panose="020B0502020104020203" pitchFamily="34" charset="0"/>
              </a:rPr>
              <a:t>)</a:t>
            </a:r>
          </a:p>
          <a:p>
            <a:pPr marL="800100" lvl="1" indent="-342900" fontAlgn="base">
              <a:buFont typeface="Wingdings" panose="05000000000000000000" pitchFamily="2" charset="2"/>
              <a:buChar char="ü"/>
            </a:pPr>
            <a:r>
              <a:rPr lang="en-US" sz="2400" dirty="0">
                <a:latin typeface="Gill Sans MT" panose="020B0502020104020203" pitchFamily="34" charset="0"/>
              </a:rPr>
              <a:t>Via respiratory droplets when a person coughs / sneezes​ (Droplets can land in mouths or noses of people nearby or possibly be inhaled into lungs​)</a:t>
            </a:r>
          </a:p>
          <a:p>
            <a:pPr marL="800100" lvl="1" indent="-342900" fontAlgn="base">
              <a:buFont typeface="Wingdings" panose="05000000000000000000" pitchFamily="2" charset="2"/>
              <a:buChar char="ü"/>
            </a:pPr>
            <a:r>
              <a:rPr lang="en-US" sz="2400" dirty="0">
                <a:latin typeface="Gill Sans MT" panose="020B0502020104020203" pitchFamily="34" charset="0"/>
              </a:rPr>
              <a:t>Via contaminated surfaces / objects​ - May be possible that a person can get COVID-19 by touching a surface, then touching their own mouth, nose, or possibly eyes, but this is not thought to be main way the virus spreads​</a:t>
            </a:r>
          </a:p>
          <a:p>
            <a:endParaRPr lang="en-US" sz="2400" dirty="0">
              <a:latin typeface="Gill Sans MT" panose="020B0502020104020203" pitchFamily="34" charset="0"/>
            </a:endParaRPr>
          </a:p>
        </p:txBody>
      </p:sp>
    </p:spTree>
    <p:extLst>
      <p:ext uri="{BB962C8B-B14F-4D97-AF65-F5344CB8AC3E}">
        <p14:creationId xmlns:p14="http://schemas.microsoft.com/office/powerpoint/2010/main" val="263507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928" y="590132"/>
            <a:ext cx="11987072" cy="1206270"/>
          </a:xfrm>
        </p:spPr>
        <p:txBody>
          <a:bodyPr>
            <a:noAutofit/>
          </a:bodyPr>
          <a:lstStyle/>
          <a:p>
            <a:pPr algn="ctr"/>
            <a:r>
              <a:rPr lang="en-US" sz="4000" dirty="0"/>
              <a:t>Recommended Infection Prevention practices to reduce transmission</a:t>
            </a:r>
          </a:p>
        </p:txBody>
      </p:sp>
      <p:sp>
        <p:nvSpPr>
          <p:cNvPr id="7" name="Rectangle 6">
            <a:extLst>
              <a:ext uri="{FF2B5EF4-FFF2-40B4-BE49-F238E27FC236}">
                <a16:creationId xmlns:a16="http://schemas.microsoft.com/office/drawing/2014/main" id="{942E5ED8-DCF3-40AD-8A24-727F62AF232D}"/>
              </a:ext>
            </a:extLst>
          </p:cNvPr>
          <p:cNvSpPr/>
          <p:nvPr/>
        </p:nvSpPr>
        <p:spPr>
          <a:xfrm>
            <a:off x="607998" y="2247483"/>
            <a:ext cx="11351622" cy="3970318"/>
          </a:xfrm>
          <a:prstGeom prst="rect">
            <a:avLst/>
          </a:prstGeom>
        </p:spPr>
        <p:txBody>
          <a:bodyPr wrap="square">
            <a:spAutoFit/>
          </a:bodyPr>
          <a:lstStyle/>
          <a:p>
            <a:pPr marL="228600" lvl="0" indent="-228600">
              <a:lnSpc>
                <a:spcPct val="90000"/>
              </a:lnSpc>
              <a:buClr>
                <a:schemeClr val="dk1"/>
              </a:buClr>
              <a:buSzPts val="2800"/>
              <a:buChar char="•"/>
            </a:pPr>
            <a:r>
              <a:rPr lang="en-US" sz="2800" dirty="0">
                <a:latin typeface="Gill Sans MT" panose="020B0502020104020203" pitchFamily="34" charset="0"/>
              </a:rPr>
              <a:t>Transmission of infection can be reduced by breaking any link in the chain of transmission </a:t>
            </a:r>
          </a:p>
          <a:p>
            <a:pPr marL="228600" lvl="0" indent="-228600">
              <a:lnSpc>
                <a:spcPct val="90000"/>
              </a:lnSpc>
              <a:buClr>
                <a:schemeClr val="dk1"/>
              </a:buClr>
              <a:buSzPts val="2800"/>
              <a:buChar char="•"/>
            </a:pPr>
            <a:r>
              <a:rPr lang="en-US" sz="2800" dirty="0">
                <a:latin typeface="Gill Sans MT" panose="020B0502020104020203" pitchFamily="34" charset="0"/>
              </a:rPr>
              <a:t>Recommended IP practices to break the chain are:</a:t>
            </a:r>
          </a:p>
          <a:p>
            <a:pPr marL="1028700" lvl="1" indent="-571500">
              <a:lnSpc>
                <a:spcPct val="90000"/>
              </a:lnSpc>
              <a:buClr>
                <a:schemeClr val="dk1"/>
              </a:buClr>
              <a:buSzPts val="2800"/>
              <a:buFont typeface="+mj-lt"/>
              <a:buAutoNum type="romanUcPeriod"/>
            </a:pPr>
            <a:r>
              <a:rPr lang="en-US" sz="2800" dirty="0">
                <a:latin typeface="Gill Sans MT" panose="020B0502020104020203" pitchFamily="34" charset="0"/>
              </a:rPr>
              <a:t>Hand Hygiene</a:t>
            </a:r>
          </a:p>
          <a:p>
            <a:pPr marL="1028700" lvl="1" indent="-571500">
              <a:lnSpc>
                <a:spcPct val="90000"/>
              </a:lnSpc>
              <a:buClr>
                <a:schemeClr val="dk1"/>
              </a:buClr>
              <a:buSzPts val="2800"/>
              <a:buFont typeface="+mj-lt"/>
              <a:buAutoNum type="romanUcPeriod"/>
            </a:pPr>
            <a:r>
              <a:rPr lang="en-US" sz="2800" dirty="0">
                <a:latin typeface="Gill Sans MT" panose="020B0502020104020203" pitchFamily="34" charset="0"/>
              </a:rPr>
              <a:t>Appropriate use of Personal Protective Equipment (PPE)</a:t>
            </a:r>
          </a:p>
          <a:p>
            <a:pPr marL="1028700" lvl="1" indent="-571500">
              <a:lnSpc>
                <a:spcPct val="90000"/>
              </a:lnSpc>
              <a:buClr>
                <a:schemeClr val="dk1"/>
              </a:buClr>
              <a:buSzPts val="2800"/>
              <a:buFont typeface="+mj-lt"/>
              <a:buAutoNum type="romanUcPeriod"/>
            </a:pPr>
            <a:r>
              <a:rPr lang="en-US" sz="2800" dirty="0">
                <a:latin typeface="Gill Sans MT" panose="020B0502020104020203" pitchFamily="34" charset="0"/>
              </a:rPr>
              <a:t>Environmental cleaning and disinfection</a:t>
            </a:r>
          </a:p>
          <a:p>
            <a:pPr marL="1028700" lvl="1" indent="-571500">
              <a:lnSpc>
                <a:spcPct val="90000"/>
              </a:lnSpc>
              <a:buClr>
                <a:schemeClr val="dk1"/>
              </a:buClr>
              <a:buSzPts val="2800"/>
              <a:buFont typeface="+mj-lt"/>
              <a:buAutoNum type="romanUcPeriod"/>
            </a:pPr>
            <a:r>
              <a:rPr lang="en-US" sz="2800" dirty="0">
                <a:latin typeface="Gill Sans MT" panose="020B0502020104020203" pitchFamily="34" charset="0"/>
              </a:rPr>
              <a:t>Bio-medical waste management (BMWM)</a:t>
            </a:r>
          </a:p>
          <a:p>
            <a:pPr marL="1028700" lvl="1" indent="-571500">
              <a:lnSpc>
                <a:spcPct val="90000"/>
              </a:lnSpc>
              <a:buClr>
                <a:schemeClr val="dk1"/>
              </a:buClr>
              <a:buSzPts val="2800"/>
              <a:buFont typeface="+mj-lt"/>
              <a:buAutoNum type="romanUcPeriod"/>
            </a:pPr>
            <a:r>
              <a:rPr lang="en-US" sz="2800" dirty="0">
                <a:latin typeface="Gill Sans MT" panose="020B0502020104020203" pitchFamily="34" charset="0"/>
              </a:rPr>
              <a:t>Respiratory Hygiene/Etiquette</a:t>
            </a:r>
          </a:p>
          <a:p>
            <a:pPr marL="1028700" lvl="1" indent="-571500">
              <a:lnSpc>
                <a:spcPct val="90000"/>
              </a:lnSpc>
              <a:buClr>
                <a:schemeClr val="dk1"/>
              </a:buClr>
              <a:buSzPts val="2800"/>
              <a:buFont typeface="+mj-lt"/>
              <a:buAutoNum type="romanUcPeriod"/>
            </a:pPr>
            <a:r>
              <a:rPr lang="en-US" sz="2800" dirty="0">
                <a:latin typeface="Gill Sans MT" panose="020B0502020104020203" pitchFamily="34" charset="0"/>
              </a:rPr>
              <a:t>Other measures </a:t>
            </a:r>
          </a:p>
          <a:p>
            <a:pPr lvl="0">
              <a:lnSpc>
                <a:spcPct val="90000"/>
              </a:lnSpc>
              <a:buClr>
                <a:schemeClr val="dk1"/>
              </a:buClr>
              <a:buSzPts val="2800"/>
            </a:pPr>
            <a:endParaRPr lang="en-US" sz="2800" dirty="0">
              <a:latin typeface="Gill Sans MT" panose="020B0502020104020203" pitchFamily="34" charset="0"/>
            </a:endParaRPr>
          </a:p>
        </p:txBody>
      </p:sp>
    </p:spTree>
    <p:extLst>
      <p:ext uri="{BB962C8B-B14F-4D97-AF65-F5344CB8AC3E}">
        <p14:creationId xmlns:p14="http://schemas.microsoft.com/office/powerpoint/2010/main" val="2648512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7750"/>
            <a:ext cx="11987072" cy="778590"/>
          </a:xfrm>
          <a:ln w="3175">
            <a:noFill/>
          </a:ln>
        </p:spPr>
        <p:txBody>
          <a:bodyPr>
            <a:noAutofit/>
          </a:bodyPr>
          <a:lstStyle/>
          <a:p>
            <a:pPr algn="ctr"/>
            <a:r>
              <a:rPr lang="en-US" sz="4000" dirty="0"/>
              <a:t>1. Hand Hygiene</a:t>
            </a:r>
          </a:p>
        </p:txBody>
      </p:sp>
      <p:sp>
        <p:nvSpPr>
          <p:cNvPr id="10" name="TextBox 9"/>
          <p:cNvSpPr txBox="1"/>
          <p:nvPr/>
        </p:nvSpPr>
        <p:spPr>
          <a:xfrm>
            <a:off x="407265" y="898700"/>
            <a:ext cx="4937761" cy="5277993"/>
          </a:xfrm>
          <a:prstGeom prst="horizontalScroll">
            <a:avLst/>
          </a:prstGeom>
          <a:noFill/>
          <a:ln w="19050">
            <a:solidFill>
              <a:srgbClr val="00B050"/>
            </a:solidFill>
          </a:ln>
        </p:spPr>
        <p:txBody>
          <a:bodyPr wrap="square" rtlCol="0">
            <a:spAutoFit/>
          </a:bodyPr>
          <a:lstStyle/>
          <a:p>
            <a:pPr>
              <a:lnSpc>
                <a:spcPct val="90000"/>
              </a:lnSpc>
              <a:spcBef>
                <a:spcPct val="0"/>
              </a:spcBef>
            </a:pPr>
            <a:endParaRPr lang="en-US" sz="2800" b="1" dirty="0">
              <a:solidFill>
                <a:schemeClr val="accent1"/>
              </a:solidFill>
              <a:latin typeface="Gill Sans MT" panose="020B0502020104020203" pitchFamily="34" charset="0"/>
              <a:ea typeface="+mj-ea"/>
              <a:cs typeface="+mj-cs"/>
            </a:endParaRPr>
          </a:p>
          <a:p>
            <a:pPr marL="342900" lvl="0" indent="-342900">
              <a:lnSpc>
                <a:spcPct val="90000"/>
              </a:lnSpc>
              <a:buClr>
                <a:schemeClr val="dk1"/>
              </a:buClr>
              <a:buSzPts val="2400"/>
              <a:buChar char="•"/>
            </a:pPr>
            <a:r>
              <a:rPr lang="en-US" sz="2400" dirty="0">
                <a:latin typeface="Gill Sans MT" panose="020B0502020104020203" pitchFamily="34" charset="0"/>
              </a:rPr>
              <a:t>Best way to prevent the spread of germs in the health care setting and community</a:t>
            </a:r>
          </a:p>
          <a:p>
            <a:pPr marL="342900" lvl="0" indent="-342900">
              <a:lnSpc>
                <a:spcPct val="90000"/>
              </a:lnSpc>
              <a:spcBef>
                <a:spcPts val="1000"/>
              </a:spcBef>
              <a:buClr>
                <a:schemeClr val="dk1"/>
              </a:buClr>
              <a:buSzPts val="2400"/>
              <a:buChar char="•"/>
            </a:pPr>
            <a:r>
              <a:rPr lang="en-US" sz="2400" dirty="0">
                <a:latin typeface="Gill Sans MT" panose="020B0502020104020203" pitchFamily="34" charset="0"/>
              </a:rPr>
              <a:t>Our hands are the key link in the chain of transmission</a:t>
            </a:r>
          </a:p>
          <a:p>
            <a:pPr marL="342900" lvl="0" indent="-342900">
              <a:lnSpc>
                <a:spcPct val="90000"/>
              </a:lnSpc>
              <a:spcBef>
                <a:spcPts val="1000"/>
              </a:spcBef>
              <a:buClr>
                <a:schemeClr val="dk1"/>
              </a:buClr>
              <a:buSzPts val="2400"/>
              <a:buChar char="•"/>
            </a:pPr>
            <a:r>
              <a:rPr lang="en-US" sz="2400" dirty="0">
                <a:latin typeface="Gill Sans MT" panose="020B0502020104020203" pitchFamily="34" charset="0"/>
              </a:rPr>
              <a:t>Hand hygiene can be done with Soap &amp; water or Alcohol based hand rub (sanitizers)</a:t>
            </a:r>
          </a:p>
        </p:txBody>
      </p:sp>
      <p:pic>
        <p:nvPicPr>
          <p:cNvPr id="9" name="Google Shape;273;p32"/>
          <p:cNvPicPr preferRelativeResize="0"/>
          <p:nvPr/>
        </p:nvPicPr>
        <p:blipFill rotWithShape="1">
          <a:blip r:embed="rId2">
            <a:alphaModFix/>
          </a:blip>
          <a:srcRect t="1900"/>
          <a:stretch/>
        </p:blipFill>
        <p:spPr>
          <a:xfrm>
            <a:off x="6657825" y="1788161"/>
            <a:ext cx="5216312" cy="3638938"/>
          </a:xfrm>
          <a:prstGeom prst="rect">
            <a:avLst/>
          </a:prstGeom>
          <a:noFill/>
          <a:ln>
            <a:noFill/>
          </a:ln>
        </p:spPr>
      </p:pic>
      <p:sp>
        <p:nvSpPr>
          <p:cNvPr id="13" name="Google Shape;275;p32"/>
          <p:cNvSpPr txBox="1"/>
          <p:nvPr/>
        </p:nvSpPr>
        <p:spPr>
          <a:xfrm>
            <a:off x="10199404" y="5204605"/>
            <a:ext cx="1929581" cy="307777"/>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000000"/>
                </a:solidFill>
                <a:latin typeface="Gill Sans MT" panose="020B0502020104020203" pitchFamily="34" charset="0"/>
                <a:ea typeface="Arial"/>
                <a:cs typeface="Arial"/>
                <a:sym typeface="Arial"/>
              </a:rPr>
              <a:t>Caregivers</a:t>
            </a:r>
            <a:endParaRPr dirty="0">
              <a:latin typeface="Gill Sans MT" panose="020B0502020104020203" pitchFamily="34" charset="0"/>
            </a:endParaRPr>
          </a:p>
        </p:txBody>
      </p:sp>
      <p:sp>
        <p:nvSpPr>
          <p:cNvPr id="14" name="Google Shape;276;p32"/>
          <p:cNvSpPr txBox="1"/>
          <p:nvPr/>
        </p:nvSpPr>
        <p:spPr>
          <a:xfrm>
            <a:off x="10262419" y="2945491"/>
            <a:ext cx="1929581" cy="307777"/>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a:solidFill>
                  <a:srgbClr val="000000"/>
                </a:solidFill>
                <a:latin typeface="Gill Sans MT" panose="020B0502020104020203" pitchFamily="34" charset="0"/>
                <a:ea typeface="Arial"/>
                <a:cs typeface="Arial"/>
                <a:sym typeface="Arial"/>
              </a:rPr>
              <a:t>Instruments</a:t>
            </a:r>
            <a:endParaRPr>
              <a:latin typeface="Gill Sans MT" panose="020B0502020104020203" pitchFamily="34" charset="0"/>
            </a:endParaRPr>
          </a:p>
        </p:txBody>
      </p:sp>
      <p:sp>
        <p:nvSpPr>
          <p:cNvPr id="15" name="Google Shape;277;p32"/>
          <p:cNvSpPr txBox="1"/>
          <p:nvPr/>
        </p:nvSpPr>
        <p:spPr>
          <a:xfrm>
            <a:off x="6402977" y="5050717"/>
            <a:ext cx="1929581" cy="307777"/>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a:solidFill>
                  <a:srgbClr val="000000"/>
                </a:solidFill>
                <a:latin typeface="Gill Sans MT" panose="020B0502020104020203" pitchFamily="34" charset="0"/>
                <a:ea typeface="Arial"/>
                <a:cs typeface="Arial"/>
                <a:sym typeface="Arial"/>
              </a:rPr>
              <a:t>Cellphones</a:t>
            </a:r>
            <a:endParaRPr>
              <a:latin typeface="Gill Sans MT" panose="020B0502020104020203" pitchFamily="34" charset="0"/>
            </a:endParaRPr>
          </a:p>
        </p:txBody>
      </p:sp>
      <p:sp>
        <p:nvSpPr>
          <p:cNvPr id="16" name="Google Shape;278;p32"/>
          <p:cNvSpPr txBox="1"/>
          <p:nvPr/>
        </p:nvSpPr>
        <p:spPr>
          <a:xfrm>
            <a:off x="6424885" y="3798271"/>
            <a:ext cx="1929581" cy="307777"/>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000000"/>
                </a:solidFill>
                <a:latin typeface="Gill Sans MT" panose="020B0502020104020203" pitchFamily="34" charset="0"/>
                <a:ea typeface="Arial"/>
                <a:cs typeface="Arial"/>
                <a:sym typeface="Arial"/>
              </a:rPr>
              <a:t>Medication</a:t>
            </a:r>
            <a:endParaRPr dirty="0">
              <a:latin typeface="Gill Sans MT" panose="020B0502020104020203" pitchFamily="34" charset="0"/>
            </a:endParaRPr>
          </a:p>
        </p:txBody>
      </p:sp>
      <p:sp>
        <p:nvSpPr>
          <p:cNvPr id="17" name="Google Shape;279;p32"/>
          <p:cNvSpPr txBox="1"/>
          <p:nvPr/>
        </p:nvSpPr>
        <p:spPr>
          <a:xfrm>
            <a:off x="6410351" y="2823437"/>
            <a:ext cx="1929581" cy="307777"/>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000000"/>
                </a:solidFill>
                <a:latin typeface="Gill Sans MT" panose="020B0502020104020203" pitchFamily="34" charset="0"/>
                <a:ea typeface="Arial"/>
                <a:cs typeface="Arial"/>
                <a:sym typeface="Arial"/>
              </a:rPr>
              <a:t>Door handles</a:t>
            </a:r>
            <a:endParaRPr dirty="0">
              <a:latin typeface="Gill Sans MT" panose="020B0502020104020203" pitchFamily="34" charset="0"/>
            </a:endParaRPr>
          </a:p>
        </p:txBody>
      </p:sp>
      <p:sp>
        <p:nvSpPr>
          <p:cNvPr id="18" name="Google Shape;274;p32"/>
          <p:cNvSpPr txBox="1"/>
          <p:nvPr/>
        </p:nvSpPr>
        <p:spPr>
          <a:xfrm>
            <a:off x="10371909" y="3757400"/>
            <a:ext cx="1295400" cy="369332"/>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Arial"/>
              <a:ea typeface="Arial"/>
              <a:cs typeface="Arial"/>
              <a:sym typeface="Arial"/>
            </a:endParaRPr>
          </a:p>
        </p:txBody>
      </p:sp>
    </p:spTree>
    <p:extLst>
      <p:ext uri="{BB962C8B-B14F-4D97-AF65-F5344CB8AC3E}">
        <p14:creationId xmlns:p14="http://schemas.microsoft.com/office/powerpoint/2010/main" val="1659500548"/>
      </p:ext>
    </p:extLst>
  </p:cSld>
  <p:clrMapOvr>
    <a:masterClrMapping/>
  </p:clrMapOvr>
</p:sld>
</file>

<file path=ppt/theme/theme1.xml><?xml version="1.0" encoding="utf-8"?>
<a:theme xmlns:a="http://schemas.openxmlformats.org/drawingml/2006/main" name="Office Theme">
  <a:themeElements>
    <a:clrScheme name="Jhpiego">
      <a:dk1>
        <a:sysClr val="windowText" lastClr="000000"/>
      </a:dk1>
      <a:lt1>
        <a:sysClr val="window" lastClr="FFFFFF"/>
      </a:lt1>
      <a:dk2>
        <a:srgbClr val="44546A"/>
      </a:dk2>
      <a:lt2>
        <a:srgbClr val="E7E6E6"/>
      </a:lt2>
      <a:accent1>
        <a:srgbClr val="00667D"/>
      </a:accent1>
      <a:accent2>
        <a:srgbClr val="26CAD3"/>
      </a:accent2>
      <a:accent3>
        <a:srgbClr val="6F9395"/>
      </a:accent3>
      <a:accent4>
        <a:srgbClr val="BE0065"/>
      </a:accent4>
      <a:accent5>
        <a:srgbClr val="0087CD"/>
      </a:accent5>
      <a:accent6>
        <a:srgbClr val="00AA88"/>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Jhpiego">
      <a:dk1>
        <a:sysClr val="windowText" lastClr="000000"/>
      </a:dk1>
      <a:lt1>
        <a:sysClr val="window" lastClr="FFFFFF"/>
      </a:lt1>
      <a:dk2>
        <a:srgbClr val="44546A"/>
      </a:dk2>
      <a:lt2>
        <a:srgbClr val="E7E6E6"/>
      </a:lt2>
      <a:accent1>
        <a:srgbClr val="00667D"/>
      </a:accent1>
      <a:accent2>
        <a:srgbClr val="26CAD3"/>
      </a:accent2>
      <a:accent3>
        <a:srgbClr val="6F9395"/>
      </a:accent3>
      <a:accent4>
        <a:srgbClr val="BE0065"/>
      </a:accent4>
      <a:accent5>
        <a:srgbClr val="0087CD"/>
      </a:accent5>
      <a:accent6>
        <a:srgbClr val="00AA88"/>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6140</TotalTime>
  <Words>4289</Words>
  <Application>Microsoft Office PowerPoint</Application>
  <PresentationFormat>Widescreen</PresentationFormat>
  <Paragraphs>416</Paragraphs>
  <Slides>50</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50</vt:i4>
      </vt:variant>
    </vt:vector>
  </HeadingPairs>
  <TitlesOfParts>
    <vt:vector size="60" baseType="lpstr">
      <vt:lpstr>Arial</vt:lpstr>
      <vt:lpstr>Arial Narrow</vt:lpstr>
      <vt:lpstr>Calibri</vt:lpstr>
      <vt:lpstr>Courier New</vt:lpstr>
      <vt:lpstr>Gill Sans MT</vt:lpstr>
      <vt:lpstr>Noto Sans Symbols</vt:lpstr>
      <vt:lpstr>Permanent Marker</vt:lpstr>
      <vt:lpstr>Wingdings</vt:lpstr>
      <vt:lpstr>Office Theme</vt:lpstr>
      <vt:lpstr>1_Office Theme</vt:lpstr>
      <vt:lpstr>COVID-19  Roles and responsibilities of CHOs  Learning Resource Package for CHOs</vt:lpstr>
      <vt:lpstr>PowerPoint Presentation</vt:lpstr>
      <vt:lpstr>Objectives of the session </vt:lpstr>
      <vt:lpstr>Introduction</vt:lpstr>
      <vt:lpstr>A. Standard infection prevention and control measures  for COVID-19 </vt:lpstr>
      <vt:lpstr>Standard Infection Prevention and Control measures</vt:lpstr>
      <vt:lpstr>Mode of Transmission-COVID-19 </vt:lpstr>
      <vt:lpstr>Recommended Infection Prevention practices to reduce transmission</vt:lpstr>
      <vt:lpstr>1. Hand Hygiene</vt:lpstr>
      <vt:lpstr>How to wash hands with soap &amp; water?</vt:lpstr>
      <vt:lpstr>How to use alcohol based Hand Rub? </vt:lpstr>
      <vt:lpstr>II. Personal Protective Equipment for COVID -19 </vt:lpstr>
      <vt:lpstr>Principles for using Personal Protective Equipment </vt:lpstr>
      <vt:lpstr>Use of masks</vt:lpstr>
      <vt:lpstr>Use of Mask in Healthcare Settings</vt:lpstr>
      <vt:lpstr>III. Environment cleaning and disinfection</vt:lpstr>
      <vt:lpstr>Environmental Decontamination</vt:lpstr>
      <vt:lpstr>Cleaning/disinfection of medical equipment </vt:lpstr>
      <vt:lpstr>Environmental Cleaning</vt:lpstr>
      <vt:lpstr>IV. Bio-Medical Waste Management </vt:lpstr>
      <vt:lpstr>Yellow bag</vt:lpstr>
      <vt:lpstr>Red Bag</vt:lpstr>
      <vt:lpstr>V. Respiratory hygiene/Etiquette </vt:lpstr>
      <vt:lpstr>Promoting respiratory hygiene</vt:lpstr>
      <vt:lpstr>VI. Other preventive measures</vt:lpstr>
      <vt:lpstr>Other preventive measures Contd.</vt:lpstr>
      <vt:lpstr>B. Counselling </vt:lpstr>
      <vt:lpstr>Counselling is crucial!</vt:lpstr>
      <vt:lpstr>Components of Counselling on COVID-19</vt:lpstr>
      <vt:lpstr>1. How to address Social Stigma? </vt:lpstr>
      <vt:lpstr>a) Addressing Social Stigma :Words Matter</vt:lpstr>
      <vt:lpstr>b) Addressing Social Stigma :Do your Part</vt:lpstr>
      <vt:lpstr>c) Addressing Social Stigma: Communication tips and messages</vt:lpstr>
      <vt:lpstr>Counseling through GATHER Approach</vt:lpstr>
      <vt:lpstr>Greet (G) &amp; Ask (A)</vt:lpstr>
      <vt:lpstr>Third step- Tell (T)</vt:lpstr>
      <vt:lpstr>PowerPoint Presentation</vt:lpstr>
      <vt:lpstr>2. Preventive measures in Community</vt:lpstr>
      <vt:lpstr>PowerPoint Presentation</vt:lpstr>
      <vt:lpstr>PowerPoint Presentation</vt:lpstr>
      <vt:lpstr>PowerPoint Presentation</vt:lpstr>
      <vt:lpstr>PowerPoint Presentation</vt:lpstr>
      <vt:lpstr>Preventive measures in Community contd.</vt:lpstr>
      <vt:lpstr>3. Home care for patients with suspected nCoV infection with mild symptoms</vt:lpstr>
      <vt:lpstr>C. Guide the HWC team on COVID -19 </vt:lpstr>
      <vt:lpstr>Communicate with your HWC team</vt:lpstr>
      <vt:lpstr>PowerPoint Presentation</vt:lpstr>
      <vt:lpstr>Preparedness and responsiveness </vt:lpstr>
      <vt:lpstr>References </vt:lpstr>
      <vt:lpstr>PowerPoint Presentation</vt:lpstr>
    </vt:vector>
  </TitlesOfParts>
  <Company>Johns Hopkins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Admin1</dc:creator>
  <cp:lastModifiedBy>win10</cp:lastModifiedBy>
  <cp:revision>156</cp:revision>
  <dcterms:created xsi:type="dcterms:W3CDTF">2019-06-24T10:12:39Z</dcterms:created>
  <dcterms:modified xsi:type="dcterms:W3CDTF">2020-03-28T06:54:16Z</dcterms:modified>
</cp:coreProperties>
</file>