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24"/>
  </p:notesMasterIdLst>
  <p:sldIdLst>
    <p:sldId id="284" r:id="rId3"/>
    <p:sldId id="281" r:id="rId4"/>
    <p:sldId id="258" r:id="rId5"/>
    <p:sldId id="259" r:id="rId6"/>
    <p:sldId id="274" r:id="rId7"/>
    <p:sldId id="278" r:id="rId8"/>
    <p:sldId id="275" r:id="rId9"/>
    <p:sldId id="261" r:id="rId10"/>
    <p:sldId id="260" r:id="rId11"/>
    <p:sldId id="286" r:id="rId12"/>
    <p:sldId id="262" r:id="rId13"/>
    <p:sldId id="269" r:id="rId14"/>
    <p:sldId id="266" r:id="rId15"/>
    <p:sldId id="265" r:id="rId16"/>
    <p:sldId id="287" r:id="rId17"/>
    <p:sldId id="289" r:id="rId18"/>
    <p:sldId id="291" r:id="rId19"/>
    <p:sldId id="290" r:id="rId20"/>
    <p:sldId id="271" r:id="rId21"/>
    <p:sldId id="272" r:id="rId22"/>
    <p:sldId id="28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CC"/>
    <a:srgbClr val="FFCCFF"/>
    <a:srgbClr val="00FF99"/>
    <a:srgbClr val="FFFFCC"/>
    <a:srgbClr val="FFFF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92" y="84"/>
      </p:cViewPr>
      <p:guideLst>
        <p:guide orient="horz" pos="2136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FAC2F-42AF-4AEB-9DBE-48FF372DF2F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9BBB68-8A9A-43DA-B0F6-1D952B47A0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665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2390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9781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3639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336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58283"/>
            <a:ext cx="1427841" cy="7822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411830"/>
            <a:ext cx="1788796" cy="5316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348" y="259286"/>
            <a:ext cx="1060629" cy="69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09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41294"/>
            <a:ext cx="10515600" cy="74780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22928"/>
            <a:ext cx="10515600" cy="4066865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57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76353" y="2737016"/>
            <a:ext cx="6839856" cy="4240893"/>
          </a:xfrm>
        </p:spPr>
        <p:txBody>
          <a:bodyPr anchor="b" anchorCtr="0"/>
          <a:lstStyle>
            <a:lvl1pPr>
              <a:lnSpc>
                <a:spcPct val="70000"/>
              </a:lnSpc>
              <a:defRPr sz="9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you…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10909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9AB6E6"/>
          </a:solidFill>
          <a:ln w="152400" cap="flat" cmpd="sng">
            <a:solidFill>
              <a:srgbClr val="9AB6E6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812800" y="2655800"/>
            <a:ext cx="7127600" cy="1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791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yellow">
  <p:cSld name="Quote yellow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1472400" y="3034800"/>
            <a:ext cx="9247200" cy="10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 sz="2400" i="1"/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i="1"/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i="1"/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9pPr>
          </a:lstStyle>
          <a:p>
            <a:endParaRPr/>
          </a:p>
        </p:txBody>
      </p:sp>
      <p:sp>
        <p:nvSpPr>
          <p:cNvPr id="31" name="Google Shape;31;p8"/>
          <p:cNvSpPr txBox="1"/>
          <p:nvPr/>
        </p:nvSpPr>
        <p:spPr>
          <a:xfrm>
            <a:off x="4791200" y="1711768"/>
            <a:ext cx="26096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E344D"/>
                </a:solidFill>
                <a:latin typeface="Permanent Marker"/>
                <a:ea typeface="Permanent Marker"/>
                <a:cs typeface="Permanent Marker"/>
                <a:sym typeface="Permanent Marker"/>
              </a:rPr>
              <a:t>“</a:t>
            </a:r>
            <a:endParaRPr sz="9600">
              <a:solidFill>
                <a:srgbClr val="FE344D"/>
              </a:solidFill>
              <a:latin typeface="Permanent Marker"/>
              <a:ea typeface="Permanent Marker"/>
              <a:cs typeface="Permanent Marker"/>
              <a:sym typeface="Permanent Marker"/>
            </a:endParaRPr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5730200" y="6479803"/>
            <a:ext cx="731600" cy="3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64604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0104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336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43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15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6033"/>
            <a:ext cx="10515600" cy="8994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7040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44836"/>
            <a:ext cx="1427841" cy="782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344595"/>
            <a:ext cx="1959864" cy="582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40" y="245838"/>
            <a:ext cx="1081137" cy="7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265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16827"/>
            <a:ext cx="10515600" cy="7722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45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25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11048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616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3427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70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33636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605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696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41294"/>
            <a:ext cx="10515600" cy="74780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22928"/>
            <a:ext cx="10515600" cy="4066865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281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339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9AB6E6"/>
          </a:solidFill>
          <a:ln w="152400" cap="flat" cmpd="sng">
            <a:solidFill>
              <a:srgbClr val="9AB6E6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812800" y="2655800"/>
            <a:ext cx="7127600" cy="1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08136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yellow">
  <p:cSld name="Quote yellow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1472400" y="3034800"/>
            <a:ext cx="9247200" cy="10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 sz="2400" i="1"/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i="1"/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i="1"/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9pPr>
          </a:lstStyle>
          <a:p>
            <a:endParaRPr/>
          </a:p>
        </p:txBody>
      </p:sp>
      <p:sp>
        <p:nvSpPr>
          <p:cNvPr id="31" name="Google Shape;31;p8"/>
          <p:cNvSpPr txBox="1"/>
          <p:nvPr/>
        </p:nvSpPr>
        <p:spPr>
          <a:xfrm>
            <a:off x="4791200" y="1711768"/>
            <a:ext cx="26096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E344D"/>
                </a:solidFill>
                <a:latin typeface="Permanent Marker"/>
                <a:ea typeface="Permanent Marker"/>
                <a:cs typeface="Permanent Marker"/>
                <a:sym typeface="Permanent Marker"/>
              </a:rPr>
              <a:t>“</a:t>
            </a:r>
            <a:endParaRPr sz="9600">
              <a:solidFill>
                <a:srgbClr val="FE344D"/>
              </a:solidFill>
              <a:latin typeface="Permanent Marker"/>
              <a:ea typeface="Permanent Marker"/>
              <a:cs typeface="Permanent Marker"/>
              <a:sym typeface="Permanent Marker"/>
            </a:endParaRPr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5730200" y="6479803"/>
            <a:ext cx="731600" cy="3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70026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big postit">
  <p:cSld name="Blank big posti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3"/>
          <p:cNvSpPr txBox="1">
            <a:spLocks noGrp="1"/>
          </p:cNvSpPr>
          <p:nvPr>
            <p:ph type="sldNum" idx="12"/>
          </p:nvPr>
        </p:nvSpPr>
        <p:spPr>
          <a:xfrm>
            <a:off x="11621367" y="6235167"/>
            <a:ext cx="570800" cy="62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28769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6033"/>
            <a:ext cx="10515600" cy="8994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238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44836"/>
            <a:ext cx="1427841" cy="782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344595"/>
            <a:ext cx="1959864" cy="582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40" y="245838"/>
            <a:ext cx="1081137" cy="7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791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16827"/>
            <a:ext cx="10515600" cy="7722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444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11048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385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60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707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33636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605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011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05688"/>
            <a:ext cx="10515600" cy="418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3887" y="62757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716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913" y="62674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5041900" cy="91440"/>
          </a:xfrm>
          <a:prstGeom prst="rect">
            <a:avLst/>
          </a:prstGeom>
          <a:solidFill>
            <a:srgbClr val="002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468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150210" y="0"/>
            <a:ext cx="457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823863" y="1715"/>
            <a:ext cx="2377440" cy="91440"/>
          </a:xfrm>
          <a:prstGeom prst="rect">
            <a:avLst/>
          </a:prstGeom>
          <a:solidFill>
            <a:srgbClr val="C21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6660107"/>
            <a:ext cx="12216731" cy="197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i="1" dirty="0">
                <a:latin typeface="Gill Sans MT" panose="020B0502020104020203" pitchFamily="34" charset="0"/>
              </a:rPr>
              <a:t>Transforming Comprehensive Healthcare in India    </a:t>
            </a:r>
          </a:p>
        </p:txBody>
      </p:sp>
    </p:spTree>
    <p:extLst>
      <p:ext uri="{BB962C8B-B14F-4D97-AF65-F5344CB8AC3E}">
        <p14:creationId xmlns:p14="http://schemas.microsoft.com/office/powerpoint/2010/main" val="4098864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9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113A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05688"/>
            <a:ext cx="10515600" cy="418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3887" y="62757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716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913" y="62674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5041900" cy="91440"/>
          </a:xfrm>
          <a:prstGeom prst="rect">
            <a:avLst/>
          </a:prstGeom>
          <a:solidFill>
            <a:srgbClr val="002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468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150210" y="0"/>
            <a:ext cx="457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823863" y="1715"/>
            <a:ext cx="2377440" cy="91440"/>
          </a:xfrm>
          <a:prstGeom prst="rect">
            <a:avLst/>
          </a:prstGeom>
          <a:solidFill>
            <a:srgbClr val="C21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6660107"/>
            <a:ext cx="12216731" cy="197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i="1" dirty="0">
                <a:latin typeface="Gill Sans MT" panose="020B0502020104020203" pitchFamily="34" charset="0"/>
              </a:rPr>
              <a:t>Transforming Comprehensive Healthcare in India    </a:t>
            </a:r>
          </a:p>
        </p:txBody>
      </p:sp>
    </p:spTree>
    <p:extLst>
      <p:ext uri="{BB962C8B-B14F-4D97-AF65-F5344CB8AC3E}">
        <p14:creationId xmlns:p14="http://schemas.microsoft.com/office/powerpoint/2010/main" val="392813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113A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94447" y="1577788"/>
            <a:ext cx="10183906" cy="2554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485900" y="2059575"/>
            <a:ext cx="9144000" cy="2387600"/>
          </a:xfrm>
        </p:spPr>
        <p:txBody>
          <a:bodyPr>
            <a:noAutofit/>
          </a:bodyPr>
          <a:lstStyle/>
          <a:p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COVID-19 – An Overview</a:t>
            </a:r>
            <a:b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Resource Package for CHOs</a:t>
            </a:r>
          </a:p>
        </p:txBody>
      </p:sp>
    </p:spTree>
    <p:extLst>
      <p:ext uri="{BB962C8B-B14F-4D97-AF65-F5344CB8AC3E}">
        <p14:creationId xmlns:p14="http://schemas.microsoft.com/office/powerpoint/2010/main" val="1541138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3BB0F-A884-44BD-AEA5-32AAB5252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798"/>
            <a:ext cx="10515600" cy="899407"/>
          </a:xfrm>
        </p:spPr>
        <p:txBody>
          <a:bodyPr>
            <a:normAutofit fontScale="90000"/>
          </a:bodyPr>
          <a:lstStyle/>
          <a:p>
            <a:pPr algn="ctr"/>
            <a:r>
              <a:rPr lang="en-IN" dirty="0"/>
              <a:t>Emergency warning signs for COVID-19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1C29D-CB68-4B06-ACA8-0652664F5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6967"/>
            <a:ext cx="10515600" cy="4351338"/>
          </a:xfrm>
        </p:spPr>
        <p:txBody>
          <a:bodyPr>
            <a:normAutofit/>
          </a:bodyPr>
          <a:lstStyle/>
          <a:p>
            <a:pPr lvl="1"/>
            <a:endParaRPr lang="en-US" sz="2800" dirty="0"/>
          </a:p>
          <a:p>
            <a:pPr lvl="1"/>
            <a:r>
              <a:rPr lang="en-US" sz="2800" dirty="0"/>
              <a:t>Difficulty in breathing or shortness of breath</a:t>
            </a:r>
          </a:p>
          <a:p>
            <a:pPr lvl="1"/>
            <a:r>
              <a:rPr lang="en-US" sz="2800" dirty="0"/>
              <a:t>Persistent pain or pressure in the chest</a:t>
            </a:r>
          </a:p>
          <a:p>
            <a:pPr lvl="1"/>
            <a:r>
              <a:rPr lang="en-US" sz="2800" dirty="0"/>
              <a:t>Confusion or inability to arouse</a:t>
            </a:r>
          </a:p>
          <a:p>
            <a:pPr lvl="1"/>
            <a:r>
              <a:rPr lang="en-US" sz="2800" dirty="0"/>
              <a:t>Bluish lips or face</a:t>
            </a:r>
          </a:p>
          <a:p>
            <a:pPr marL="457200" lvl="1" indent="0">
              <a:buNone/>
            </a:pPr>
            <a:endParaRPr lang="en-US" sz="2800" dirty="0"/>
          </a:p>
          <a:p>
            <a:pPr marL="457200" lvl="1" indent="0" algn="just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If above signs present, the person must get immediate medical attention. So far, the death rate from the COVID-19 virus is about 3%. However, this may change over time</a:t>
            </a:r>
            <a:endParaRPr lang="en-IN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"/>
          <a:stretch/>
        </p:blipFill>
        <p:spPr>
          <a:xfrm>
            <a:off x="8983022" y="1671007"/>
            <a:ext cx="2280345" cy="204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53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90" y="151883"/>
            <a:ext cx="11818961" cy="899407"/>
          </a:xfrm>
        </p:spPr>
        <p:txBody>
          <a:bodyPr>
            <a:normAutofit fontScale="90000"/>
          </a:bodyPr>
          <a:lstStyle/>
          <a:p>
            <a:r>
              <a:rPr lang="en-US" dirty="0"/>
              <a:t>How to differentiate probable COVID-19 cases?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500317"/>
              </p:ext>
            </p:extLst>
          </p:nvPr>
        </p:nvGraphicFramePr>
        <p:xfrm>
          <a:off x="838200" y="1296199"/>
          <a:ext cx="10515600" cy="47193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587388">
                  <a:extLst>
                    <a:ext uri="{9D8B030D-6E8A-4147-A177-3AD203B41FA5}">
                      <a16:colId xmlns:a16="http://schemas.microsoft.com/office/drawing/2014/main" val="1382646160"/>
                    </a:ext>
                  </a:extLst>
                </a:gridCol>
                <a:gridCol w="2670412">
                  <a:extLst>
                    <a:ext uri="{9D8B030D-6E8A-4147-A177-3AD203B41FA5}">
                      <a16:colId xmlns:a16="http://schemas.microsoft.com/office/drawing/2014/main" val="387183002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4621541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94970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ill Sans MT" panose="020B0502020104020203" pitchFamily="34" charset="0"/>
                        </a:rPr>
                        <a:t>Symptoms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COVID-19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Cold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Flu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26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Severity of symptoms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Mild to severe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Gradual</a:t>
                      </a:r>
                      <a:r>
                        <a:rPr lang="en-US" baseline="0" dirty="0">
                          <a:latin typeface="Gill Sans MT" panose="020B0502020104020203" pitchFamily="34" charset="0"/>
                        </a:rPr>
                        <a:t> onset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Abrupt onset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312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Fever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Rare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219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Fatigue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</a:t>
                      </a:r>
                      <a:r>
                        <a:rPr lang="en-US" baseline="0" dirty="0">
                          <a:latin typeface="Gill Sans MT" panose="020B0502020104020203" pitchFamily="34" charset="0"/>
                        </a:rPr>
                        <a:t>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709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Cough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(dry cough mostly)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Mild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Common (dry cough mostly)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145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Sneezing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961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Aches &amp; pains</a:t>
                      </a:r>
                      <a:r>
                        <a:rPr lang="en-US" b="1" baseline="0" dirty="0">
                          <a:latin typeface="Gill Sans MT" panose="020B0502020104020203" pitchFamily="34" charset="0"/>
                        </a:rPr>
                        <a:t>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95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Runny or stuffy nose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Rare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40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Sore throat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881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Diarrhoea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Rare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Sometimes for</a:t>
                      </a:r>
                      <a:r>
                        <a:rPr lang="en-US" baseline="0" dirty="0">
                          <a:latin typeface="Gill Sans MT" panose="020B0502020104020203" pitchFamily="34" charset="0"/>
                        </a:rPr>
                        <a:t> children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623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Headaches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Rare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267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Shortness of breath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</a:t>
                      </a:r>
                      <a:r>
                        <a:rPr lang="en-US" baseline="0" dirty="0">
                          <a:latin typeface="Gill Sans MT" panose="020B0502020104020203" pitchFamily="34" charset="0"/>
                        </a:rPr>
                        <a:t>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850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895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2479"/>
            <a:ext cx="10515600" cy="899407"/>
          </a:xfrm>
        </p:spPr>
        <p:txBody>
          <a:bodyPr/>
          <a:lstStyle/>
          <a:p>
            <a:pPr algn="ctr"/>
            <a:r>
              <a:rPr lang="en-US" dirty="0"/>
              <a:t>How does COVID-19 spread?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​</a:t>
            </a:r>
          </a:p>
        </p:txBody>
      </p:sp>
      <p:sp>
        <p:nvSpPr>
          <p:cNvPr id="5" name="Pentagon 4"/>
          <p:cNvSpPr/>
          <p:nvPr/>
        </p:nvSpPr>
        <p:spPr>
          <a:xfrm>
            <a:off x="609601" y="2016143"/>
            <a:ext cx="3341320" cy="298173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Gill Sans MT" panose="020B0502020104020203" pitchFamily="34" charset="0"/>
              </a:rPr>
              <a:t>COVID-19 is thought to spread mainly from person-to-person contact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42971" y="1611086"/>
            <a:ext cx="69523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en-US" sz="2400" dirty="0">
                <a:latin typeface="Gill Sans MT" panose="020B0502020104020203" pitchFamily="34" charset="0"/>
              </a:rPr>
              <a:t>The virus is thought to spread mainly:</a:t>
            </a:r>
          </a:p>
          <a:p>
            <a:pPr marL="800100" lvl="1" indent="-342900" fontAlgn="base">
              <a:buFont typeface="Wingdings" panose="05000000000000000000" pitchFamily="2" charset="2"/>
              <a:buChar char="ü"/>
            </a:pPr>
            <a:r>
              <a:rPr lang="en-US" sz="2400" dirty="0">
                <a:latin typeface="Gill Sans MT" panose="020B0502020104020203" pitchFamily="34" charset="0"/>
              </a:rPr>
              <a:t>Between people in close contact​</a:t>
            </a:r>
          </a:p>
          <a:p>
            <a:pPr marL="800100" lvl="1" indent="-342900" fontAlgn="base">
              <a:buFont typeface="Wingdings" panose="05000000000000000000" pitchFamily="2" charset="2"/>
              <a:buChar char="ü"/>
            </a:pPr>
            <a:r>
              <a:rPr lang="en-US" sz="2400" dirty="0">
                <a:latin typeface="Gill Sans MT" panose="020B0502020104020203" pitchFamily="34" charset="0"/>
              </a:rPr>
              <a:t>Via respiratory droplets when a person coughs / sneezes​ (Droplets can land in mouths or noses of people nearby or possibly be inhaled into lungs​)</a:t>
            </a:r>
          </a:p>
          <a:p>
            <a:pPr marL="800100" lvl="1" indent="-342900" fontAlgn="base">
              <a:buFont typeface="Wingdings" panose="05000000000000000000" pitchFamily="2" charset="2"/>
              <a:buChar char="ü"/>
            </a:pPr>
            <a:r>
              <a:rPr lang="en-US" sz="2400" dirty="0">
                <a:latin typeface="Gill Sans MT" panose="020B0502020104020203" pitchFamily="34" charset="0"/>
              </a:rPr>
              <a:t>Via contaminated surfaces / objects​ - May be possible that a person can get COVID-19 by touching a surface, then touching their own mouth, nose, or possibly eyes, but this is not thought to be main way the virus spreads​</a:t>
            </a:r>
          </a:p>
          <a:p>
            <a:endParaRPr lang="en-US" sz="24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204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7"/>
          <p:cNvSpPr txBox="1">
            <a:spLocks noGrp="1"/>
          </p:cNvSpPr>
          <p:nvPr>
            <p:ph type="body" idx="1"/>
          </p:nvPr>
        </p:nvSpPr>
        <p:spPr>
          <a:xfrm>
            <a:off x="471955" y="2844300"/>
            <a:ext cx="10992166" cy="1093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pPr marL="0" indent="0">
              <a:buNone/>
            </a:pPr>
            <a:r>
              <a:rPr lang="en" sz="4800" b="1" dirty="0"/>
              <a:t>Prevention is better than cure!</a:t>
            </a:r>
            <a:endParaRPr sz="4800" b="1" dirty="0"/>
          </a:p>
        </p:txBody>
      </p:sp>
      <p:sp>
        <p:nvSpPr>
          <p:cNvPr id="157" name="Google Shape;157;p37"/>
          <p:cNvSpPr txBox="1">
            <a:spLocks noGrp="1"/>
          </p:cNvSpPr>
          <p:nvPr>
            <p:ph type="sldNum" idx="12"/>
          </p:nvPr>
        </p:nvSpPr>
        <p:spPr>
          <a:xfrm>
            <a:off x="5821650" y="6479803"/>
            <a:ext cx="548700" cy="378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3539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ctrTitle"/>
          </p:nvPr>
        </p:nvSpPr>
        <p:spPr>
          <a:xfrm>
            <a:off x="422914" y="297580"/>
            <a:ext cx="7127600" cy="1546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-US" sz="4400" dirty="0"/>
              <a:t>What can we all do for prevention?</a:t>
            </a:r>
            <a:endParaRPr sz="4400" dirty="0"/>
          </a:p>
        </p:txBody>
      </p:sp>
      <p:grpSp>
        <p:nvGrpSpPr>
          <p:cNvPr id="63" name="Google Shape;63;p11"/>
          <p:cNvGrpSpPr/>
          <p:nvPr/>
        </p:nvGrpSpPr>
        <p:grpSpPr>
          <a:xfrm flipH="1">
            <a:off x="8423360" y="3264346"/>
            <a:ext cx="3482057" cy="3170565"/>
            <a:chOff x="5930700" y="247325"/>
            <a:chExt cx="1451825" cy="1321950"/>
          </a:xfrm>
        </p:grpSpPr>
        <p:sp>
          <p:nvSpPr>
            <p:cNvPr id="64" name="Google Shape;64;p11"/>
            <p:cNvSpPr/>
            <p:nvPr/>
          </p:nvSpPr>
          <p:spPr>
            <a:xfrm>
              <a:off x="5930700" y="247325"/>
              <a:ext cx="1155875" cy="1152650"/>
            </a:xfrm>
            <a:custGeom>
              <a:avLst/>
              <a:gdLst/>
              <a:ahLst/>
              <a:cxnLst/>
              <a:rect l="l" t="t" r="r" b="b"/>
              <a:pathLst>
                <a:path w="46235" h="46106" extrusionOk="0">
                  <a:moveTo>
                    <a:pt x="23448" y="0"/>
                  </a:moveTo>
                  <a:lnTo>
                    <a:pt x="22863" y="25"/>
                  </a:lnTo>
                  <a:lnTo>
                    <a:pt x="21819" y="331"/>
                  </a:lnTo>
                  <a:lnTo>
                    <a:pt x="20903" y="917"/>
                  </a:lnTo>
                  <a:lnTo>
                    <a:pt x="20190" y="1706"/>
                  </a:lnTo>
                  <a:lnTo>
                    <a:pt x="19935" y="2189"/>
                  </a:lnTo>
                  <a:lnTo>
                    <a:pt x="19553" y="1808"/>
                  </a:lnTo>
                  <a:lnTo>
                    <a:pt x="18637" y="1247"/>
                  </a:lnTo>
                  <a:lnTo>
                    <a:pt x="17593" y="967"/>
                  </a:lnTo>
                  <a:lnTo>
                    <a:pt x="16498" y="993"/>
                  </a:lnTo>
                  <a:lnTo>
                    <a:pt x="15964" y="1146"/>
                  </a:lnTo>
                  <a:lnTo>
                    <a:pt x="15429" y="1349"/>
                  </a:lnTo>
                  <a:lnTo>
                    <a:pt x="14512" y="1960"/>
                  </a:lnTo>
                  <a:lnTo>
                    <a:pt x="13850" y="2800"/>
                  </a:lnTo>
                  <a:lnTo>
                    <a:pt x="13418" y="3793"/>
                  </a:lnTo>
                  <a:lnTo>
                    <a:pt x="13341" y="4328"/>
                  </a:lnTo>
                  <a:lnTo>
                    <a:pt x="12858" y="4099"/>
                  </a:lnTo>
                  <a:lnTo>
                    <a:pt x="11814" y="3870"/>
                  </a:lnTo>
                  <a:lnTo>
                    <a:pt x="10719" y="3946"/>
                  </a:lnTo>
                  <a:lnTo>
                    <a:pt x="9701" y="4328"/>
                  </a:lnTo>
                  <a:lnTo>
                    <a:pt x="9217" y="4634"/>
                  </a:lnTo>
                  <a:lnTo>
                    <a:pt x="8784" y="5015"/>
                  </a:lnTo>
                  <a:lnTo>
                    <a:pt x="8122" y="5906"/>
                  </a:lnTo>
                  <a:lnTo>
                    <a:pt x="7766" y="6899"/>
                  </a:lnTo>
                  <a:lnTo>
                    <a:pt x="7689" y="7969"/>
                  </a:lnTo>
                  <a:lnTo>
                    <a:pt x="7791" y="8503"/>
                  </a:lnTo>
                  <a:lnTo>
                    <a:pt x="7257" y="8452"/>
                  </a:lnTo>
                  <a:lnTo>
                    <a:pt x="6187" y="8580"/>
                  </a:lnTo>
                  <a:lnTo>
                    <a:pt x="5194" y="8987"/>
                  </a:lnTo>
                  <a:lnTo>
                    <a:pt x="4329" y="9674"/>
                  </a:lnTo>
                  <a:lnTo>
                    <a:pt x="3998" y="10133"/>
                  </a:lnTo>
                  <a:lnTo>
                    <a:pt x="3692" y="10616"/>
                  </a:lnTo>
                  <a:lnTo>
                    <a:pt x="3361" y="11660"/>
                  </a:lnTo>
                  <a:lnTo>
                    <a:pt x="3336" y="12729"/>
                  </a:lnTo>
                  <a:lnTo>
                    <a:pt x="3616" y="13773"/>
                  </a:lnTo>
                  <a:lnTo>
                    <a:pt x="3871" y="14257"/>
                  </a:lnTo>
                  <a:lnTo>
                    <a:pt x="3336" y="14359"/>
                  </a:lnTo>
                  <a:lnTo>
                    <a:pt x="2369" y="14817"/>
                  </a:lnTo>
                  <a:lnTo>
                    <a:pt x="1554" y="15530"/>
                  </a:lnTo>
                  <a:lnTo>
                    <a:pt x="968" y="16472"/>
                  </a:lnTo>
                  <a:lnTo>
                    <a:pt x="790" y="17006"/>
                  </a:lnTo>
                  <a:lnTo>
                    <a:pt x="663" y="17567"/>
                  </a:lnTo>
                  <a:lnTo>
                    <a:pt x="688" y="18661"/>
                  </a:lnTo>
                  <a:lnTo>
                    <a:pt x="1019" y="19705"/>
                  </a:lnTo>
                  <a:lnTo>
                    <a:pt x="1630" y="20596"/>
                  </a:lnTo>
                  <a:lnTo>
                    <a:pt x="2038" y="20953"/>
                  </a:lnTo>
                  <a:lnTo>
                    <a:pt x="1554" y="21233"/>
                  </a:lnTo>
                  <a:lnTo>
                    <a:pt x="790" y="21971"/>
                  </a:lnTo>
                  <a:lnTo>
                    <a:pt x="255" y="22913"/>
                  </a:lnTo>
                  <a:lnTo>
                    <a:pt x="1" y="23982"/>
                  </a:lnTo>
                  <a:lnTo>
                    <a:pt x="1" y="24568"/>
                  </a:lnTo>
                  <a:lnTo>
                    <a:pt x="26" y="24771"/>
                  </a:lnTo>
                  <a:lnTo>
                    <a:pt x="52" y="24975"/>
                  </a:lnTo>
                  <a:lnTo>
                    <a:pt x="52" y="25153"/>
                  </a:lnTo>
                  <a:lnTo>
                    <a:pt x="77" y="25357"/>
                  </a:lnTo>
                  <a:lnTo>
                    <a:pt x="154" y="25943"/>
                  </a:lnTo>
                  <a:lnTo>
                    <a:pt x="561" y="26961"/>
                  </a:lnTo>
                  <a:lnTo>
                    <a:pt x="1248" y="27801"/>
                  </a:lnTo>
                  <a:lnTo>
                    <a:pt x="2114" y="28412"/>
                  </a:lnTo>
                  <a:lnTo>
                    <a:pt x="2623" y="28616"/>
                  </a:lnTo>
                  <a:lnTo>
                    <a:pt x="2292" y="29048"/>
                  </a:lnTo>
                  <a:lnTo>
                    <a:pt x="1834" y="30016"/>
                  </a:lnTo>
                  <a:lnTo>
                    <a:pt x="1656" y="31085"/>
                  </a:lnTo>
                  <a:lnTo>
                    <a:pt x="1808" y="32180"/>
                  </a:lnTo>
                  <a:lnTo>
                    <a:pt x="2012" y="32715"/>
                  </a:lnTo>
                  <a:lnTo>
                    <a:pt x="2267" y="33224"/>
                  </a:lnTo>
                  <a:lnTo>
                    <a:pt x="3005" y="34038"/>
                  </a:lnTo>
                  <a:lnTo>
                    <a:pt x="3922" y="34624"/>
                  </a:lnTo>
                  <a:lnTo>
                    <a:pt x="4940" y="34929"/>
                  </a:lnTo>
                  <a:lnTo>
                    <a:pt x="5475" y="34955"/>
                  </a:lnTo>
                  <a:lnTo>
                    <a:pt x="5296" y="35464"/>
                  </a:lnTo>
                  <a:lnTo>
                    <a:pt x="5194" y="36533"/>
                  </a:lnTo>
                  <a:lnTo>
                    <a:pt x="5373" y="37577"/>
                  </a:lnTo>
                  <a:lnTo>
                    <a:pt x="5856" y="38570"/>
                  </a:lnTo>
                  <a:lnTo>
                    <a:pt x="6238" y="39003"/>
                  </a:lnTo>
                  <a:lnTo>
                    <a:pt x="6646" y="39410"/>
                  </a:lnTo>
                  <a:lnTo>
                    <a:pt x="7588" y="39945"/>
                  </a:lnTo>
                  <a:lnTo>
                    <a:pt x="8631" y="40199"/>
                  </a:lnTo>
                  <a:lnTo>
                    <a:pt x="9701" y="40174"/>
                  </a:lnTo>
                  <a:lnTo>
                    <a:pt x="10235" y="40021"/>
                  </a:lnTo>
                  <a:lnTo>
                    <a:pt x="10235" y="40556"/>
                  </a:lnTo>
                  <a:lnTo>
                    <a:pt x="10464" y="41600"/>
                  </a:lnTo>
                  <a:lnTo>
                    <a:pt x="10974" y="42542"/>
                  </a:lnTo>
                  <a:lnTo>
                    <a:pt x="11763" y="43331"/>
                  </a:lnTo>
                  <a:lnTo>
                    <a:pt x="12247" y="43611"/>
                  </a:lnTo>
                  <a:lnTo>
                    <a:pt x="12756" y="43865"/>
                  </a:lnTo>
                  <a:lnTo>
                    <a:pt x="13850" y="44069"/>
                  </a:lnTo>
                  <a:lnTo>
                    <a:pt x="14920" y="43967"/>
                  </a:lnTo>
                  <a:lnTo>
                    <a:pt x="15913" y="43585"/>
                  </a:lnTo>
                  <a:lnTo>
                    <a:pt x="16371" y="43280"/>
                  </a:lnTo>
                  <a:lnTo>
                    <a:pt x="16524" y="43789"/>
                  </a:lnTo>
                  <a:lnTo>
                    <a:pt x="17084" y="44706"/>
                  </a:lnTo>
                  <a:lnTo>
                    <a:pt x="17898" y="45444"/>
                  </a:lnTo>
                  <a:lnTo>
                    <a:pt x="18891" y="45928"/>
                  </a:lnTo>
                  <a:lnTo>
                    <a:pt x="19451" y="46055"/>
                  </a:lnTo>
                  <a:lnTo>
                    <a:pt x="20012" y="46106"/>
                  </a:lnTo>
                  <a:lnTo>
                    <a:pt x="21106" y="45953"/>
                  </a:lnTo>
                  <a:lnTo>
                    <a:pt x="22074" y="45520"/>
                  </a:lnTo>
                  <a:lnTo>
                    <a:pt x="22914" y="44833"/>
                  </a:lnTo>
                  <a:lnTo>
                    <a:pt x="23219" y="44400"/>
                  </a:lnTo>
                  <a:lnTo>
                    <a:pt x="23525" y="44782"/>
                  </a:lnTo>
                  <a:lnTo>
                    <a:pt x="24263" y="45418"/>
                  </a:lnTo>
                  <a:lnTo>
                    <a:pt x="25129" y="45851"/>
                  </a:lnTo>
                  <a:lnTo>
                    <a:pt x="26096" y="46055"/>
                  </a:lnTo>
                  <a:lnTo>
                    <a:pt x="26605" y="46055"/>
                  </a:lnTo>
                  <a:lnTo>
                    <a:pt x="26809" y="46029"/>
                  </a:lnTo>
                  <a:lnTo>
                    <a:pt x="27013" y="46004"/>
                  </a:lnTo>
                  <a:lnTo>
                    <a:pt x="27573" y="45877"/>
                  </a:lnTo>
                  <a:lnTo>
                    <a:pt x="28566" y="45393"/>
                  </a:lnTo>
                  <a:lnTo>
                    <a:pt x="29355" y="44655"/>
                  </a:lnTo>
                  <a:lnTo>
                    <a:pt x="29915" y="43738"/>
                  </a:lnTo>
                  <a:lnTo>
                    <a:pt x="30068" y="43229"/>
                  </a:lnTo>
                  <a:lnTo>
                    <a:pt x="30526" y="43535"/>
                  </a:lnTo>
                  <a:lnTo>
                    <a:pt x="31519" y="43916"/>
                  </a:lnTo>
                  <a:lnTo>
                    <a:pt x="32588" y="43993"/>
                  </a:lnTo>
                  <a:lnTo>
                    <a:pt x="33683" y="43789"/>
                  </a:lnTo>
                  <a:lnTo>
                    <a:pt x="34192" y="43535"/>
                  </a:lnTo>
                  <a:lnTo>
                    <a:pt x="34676" y="43229"/>
                  </a:lnTo>
                  <a:lnTo>
                    <a:pt x="35465" y="42440"/>
                  </a:lnTo>
                  <a:lnTo>
                    <a:pt x="35974" y="41498"/>
                  </a:lnTo>
                  <a:lnTo>
                    <a:pt x="36203" y="40454"/>
                  </a:lnTo>
                  <a:lnTo>
                    <a:pt x="36178" y="39919"/>
                  </a:lnTo>
                  <a:lnTo>
                    <a:pt x="36713" y="40047"/>
                  </a:lnTo>
                  <a:lnTo>
                    <a:pt x="37782" y="40098"/>
                  </a:lnTo>
                  <a:lnTo>
                    <a:pt x="38826" y="39818"/>
                  </a:lnTo>
                  <a:lnTo>
                    <a:pt x="39768" y="39257"/>
                  </a:lnTo>
                  <a:lnTo>
                    <a:pt x="40175" y="38876"/>
                  </a:lnTo>
                  <a:lnTo>
                    <a:pt x="40531" y="38417"/>
                  </a:lnTo>
                  <a:lnTo>
                    <a:pt x="41015" y="37450"/>
                  </a:lnTo>
                  <a:lnTo>
                    <a:pt x="41193" y="36381"/>
                  </a:lnTo>
                  <a:lnTo>
                    <a:pt x="41066" y="35311"/>
                  </a:lnTo>
                  <a:lnTo>
                    <a:pt x="40888" y="34802"/>
                  </a:lnTo>
                  <a:lnTo>
                    <a:pt x="41422" y="34777"/>
                  </a:lnTo>
                  <a:lnTo>
                    <a:pt x="42466" y="34471"/>
                  </a:lnTo>
                  <a:lnTo>
                    <a:pt x="43357" y="33886"/>
                  </a:lnTo>
                  <a:lnTo>
                    <a:pt x="44070" y="33046"/>
                  </a:lnTo>
                  <a:lnTo>
                    <a:pt x="44325" y="32536"/>
                  </a:lnTo>
                  <a:lnTo>
                    <a:pt x="44528" y="32002"/>
                  </a:lnTo>
                  <a:lnTo>
                    <a:pt x="44681" y="30907"/>
                  </a:lnTo>
                  <a:lnTo>
                    <a:pt x="44503" y="29838"/>
                  </a:lnTo>
                  <a:lnTo>
                    <a:pt x="44045" y="28870"/>
                  </a:lnTo>
                  <a:lnTo>
                    <a:pt x="43688" y="28437"/>
                  </a:lnTo>
                  <a:lnTo>
                    <a:pt x="44197" y="28234"/>
                  </a:lnTo>
                  <a:lnTo>
                    <a:pt x="45063" y="27623"/>
                  </a:lnTo>
                  <a:lnTo>
                    <a:pt x="45725" y="26757"/>
                  </a:lnTo>
                  <a:lnTo>
                    <a:pt x="46132" y="25739"/>
                  </a:lnTo>
                  <a:lnTo>
                    <a:pt x="46209" y="25179"/>
                  </a:lnTo>
                  <a:lnTo>
                    <a:pt x="46234" y="24593"/>
                  </a:lnTo>
                  <a:lnTo>
                    <a:pt x="46005" y="23524"/>
                  </a:lnTo>
                  <a:lnTo>
                    <a:pt x="45496" y="22582"/>
                  </a:lnTo>
                  <a:lnTo>
                    <a:pt x="44758" y="21818"/>
                  </a:lnTo>
                  <a:lnTo>
                    <a:pt x="44299" y="21538"/>
                  </a:lnTo>
                  <a:lnTo>
                    <a:pt x="44707" y="21182"/>
                  </a:lnTo>
                  <a:lnTo>
                    <a:pt x="45318" y="20291"/>
                  </a:lnTo>
                  <a:lnTo>
                    <a:pt x="45674" y="19272"/>
                  </a:lnTo>
                  <a:lnTo>
                    <a:pt x="45750" y="18178"/>
                  </a:lnTo>
                  <a:lnTo>
                    <a:pt x="45623" y="17617"/>
                  </a:lnTo>
                  <a:lnTo>
                    <a:pt x="45470" y="17083"/>
                  </a:lnTo>
                  <a:lnTo>
                    <a:pt x="44910" y="16115"/>
                  </a:lnTo>
                  <a:lnTo>
                    <a:pt x="44121" y="15403"/>
                  </a:lnTo>
                  <a:lnTo>
                    <a:pt x="43154" y="14919"/>
                  </a:lnTo>
                  <a:lnTo>
                    <a:pt x="42619" y="14792"/>
                  </a:lnTo>
                  <a:lnTo>
                    <a:pt x="42899" y="14308"/>
                  </a:lnTo>
                  <a:lnTo>
                    <a:pt x="43205" y="13289"/>
                  </a:lnTo>
                  <a:lnTo>
                    <a:pt x="43230" y="12195"/>
                  </a:lnTo>
                  <a:lnTo>
                    <a:pt x="42924" y="11151"/>
                  </a:lnTo>
                  <a:lnTo>
                    <a:pt x="42644" y="10642"/>
                  </a:lnTo>
                  <a:lnTo>
                    <a:pt x="42313" y="10184"/>
                  </a:lnTo>
                  <a:lnTo>
                    <a:pt x="41473" y="9471"/>
                  </a:lnTo>
                  <a:lnTo>
                    <a:pt x="40480" y="9038"/>
                  </a:lnTo>
                  <a:lnTo>
                    <a:pt x="39411" y="8885"/>
                  </a:lnTo>
                  <a:lnTo>
                    <a:pt x="38877" y="8936"/>
                  </a:lnTo>
                  <a:lnTo>
                    <a:pt x="38978" y="8401"/>
                  </a:lnTo>
                  <a:lnTo>
                    <a:pt x="38953" y="7332"/>
                  </a:lnTo>
                  <a:lnTo>
                    <a:pt x="38596" y="6314"/>
                  </a:lnTo>
                  <a:lnTo>
                    <a:pt x="37985" y="5397"/>
                  </a:lnTo>
                  <a:lnTo>
                    <a:pt x="37553" y="5041"/>
                  </a:lnTo>
                  <a:lnTo>
                    <a:pt x="37069" y="4710"/>
                  </a:lnTo>
                  <a:lnTo>
                    <a:pt x="36051" y="4303"/>
                  </a:lnTo>
                  <a:lnTo>
                    <a:pt x="34981" y="4201"/>
                  </a:lnTo>
                  <a:lnTo>
                    <a:pt x="33937" y="4404"/>
                  </a:lnTo>
                  <a:lnTo>
                    <a:pt x="33428" y="4608"/>
                  </a:lnTo>
                  <a:lnTo>
                    <a:pt x="33377" y="4073"/>
                  </a:lnTo>
                  <a:lnTo>
                    <a:pt x="32970" y="3081"/>
                  </a:lnTo>
                  <a:lnTo>
                    <a:pt x="32334" y="2215"/>
                  </a:lnTo>
                  <a:lnTo>
                    <a:pt x="31443" y="1553"/>
                  </a:lnTo>
                  <a:lnTo>
                    <a:pt x="30908" y="1349"/>
                  </a:lnTo>
                  <a:lnTo>
                    <a:pt x="30373" y="1171"/>
                  </a:lnTo>
                  <a:lnTo>
                    <a:pt x="29279" y="1120"/>
                  </a:lnTo>
                  <a:lnTo>
                    <a:pt x="28235" y="1375"/>
                  </a:lnTo>
                  <a:lnTo>
                    <a:pt x="27293" y="1909"/>
                  </a:lnTo>
                  <a:lnTo>
                    <a:pt x="26885" y="2266"/>
                  </a:lnTo>
                  <a:lnTo>
                    <a:pt x="26656" y="1782"/>
                  </a:lnTo>
                  <a:lnTo>
                    <a:pt x="25969" y="967"/>
                  </a:lnTo>
                  <a:lnTo>
                    <a:pt x="25078" y="382"/>
                  </a:lnTo>
                  <a:lnTo>
                    <a:pt x="24009" y="51"/>
                  </a:lnTo>
                  <a:lnTo>
                    <a:pt x="23448" y="0"/>
                  </a:lnTo>
                  <a:close/>
                </a:path>
              </a:pathLst>
            </a:custGeom>
            <a:solidFill>
              <a:srgbClr val="1409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65;p11"/>
            <p:cNvSpPr/>
            <p:nvPr/>
          </p:nvSpPr>
          <p:spPr>
            <a:xfrm>
              <a:off x="6102550" y="866600"/>
              <a:ext cx="68125" cy="190975"/>
            </a:xfrm>
            <a:custGeom>
              <a:avLst/>
              <a:gdLst/>
              <a:ahLst/>
              <a:cxnLst/>
              <a:rect l="l" t="t" r="r" b="b"/>
              <a:pathLst>
                <a:path w="2725" h="7639" extrusionOk="0">
                  <a:moveTo>
                    <a:pt x="2725" y="0"/>
                  </a:moveTo>
                  <a:lnTo>
                    <a:pt x="2165" y="51"/>
                  </a:lnTo>
                  <a:lnTo>
                    <a:pt x="1172" y="459"/>
                  </a:lnTo>
                  <a:lnTo>
                    <a:pt x="434" y="1197"/>
                  </a:lnTo>
                  <a:lnTo>
                    <a:pt x="26" y="2190"/>
                  </a:lnTo>
                  <a:lnTo>
                    <a:pt x="1" y="2750"/>
                  </a:lnTo>
                  <a:lnTo>
                    <a:pt x="1" y="4914"/>
                  </a:lnTo>
                  <a:lnTo>
                    <a:pt x="26" y="5474"/>
                  </a:lnTo>
                  <a:lnTo>
                    <a:pt x="434" y="6467"/>
                  </a:lnTo>
                  <a:lnTo>
                    <a:pt x="1172" y="7205"/>
                  </a:lnTo>
                  <a:lnTo>
                    <a:pt x="2165" y="7613"/>
                  </a:lnTo>
                  <a:lnTo>
                    <a:pt x="2725" y="7638"/>
                  </a:lnTo>
                  <a:lnTo>
                    <a:pt x="2725" y="0"/>
                  </a:lnTo>
                  <a:close/>
                </a:path>
              </a:pathLst>
            </a:custGeom>
            <a:solidFill>
              <a:srgbClr val="5124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66;p11"/>
            <p:cNvSpPr/>
            <p:nvPr/>
          </p:nvSpPr>
          <p:spPr>
            <a:xfrm>
              <a:off x="6847225" y="866600"/>
              <a:ext cx="68125" cy="190975"/>
            </a:xfrm>
            <a:custGeom>
              <a:avLst/>
              <a:gdLst/>
              <a:ahLst/>
              <a:cxnLst/>
              <a:rect l="l" t="t" r="r" b="b"/>
              <a:pathLst>
                <a:path w="2725" h="7639" extrusionOk="0">
                  <a:moveTo>
                    <a:pt x="1" y="0"/>
                  </a:moveTo>
                  <a:lnTo>
                    <a:pt x="1" y="7638"/>
                  </a:lnTo>
                  <a:lnTo>
                    <a:pt x="535" y="7613"/>
                  </a:lnTo>
                  <a:lnTo>
                    <a:pt x="1528" y="7205"/>
                  </a:lnTo>
                  <a:lnTo>
                    <a:pt x="2266" y="6467"/>
                  </a:lnTo>
                  <a:lnTo>
                    <a:pt x="2674" y="5474"/>
                  </a:lnTo>
                  <a:lnTo>
                    <a:pt x="2725" y="4914"/>
                  </a:lnTo>
                  <a:lnTo>
                    <a:pt x="2725" y="2750"/>
                  </a:lnTo>
                  <a:lnTo>
                    <a:pt x="2674" y="2190"/>
                  </a:lnTo>
                  <a:lnTo>
                    <a:pt x="2266" y="1197"/>
                  </a:lnTo>
                  <a:lnTo>
                    <a:pt x="1528" y="459"/>
                  </a:lnTo>
                  <a:lnTo>
                    <a:pt x="535" y="5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24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67;p11"/>
            <p:cNvSpPr/>
            <p:nvPr/>
          </p:nvSpPr>
          <p:spPr>
            <a:xfrm>
              <a:off x="6403600" y="1254850"/>
              <a:ext cx="210700" cy="264150"/>
            </a:xfrm>
            <a:custGeom>
              <a:avLst/>
              <a:gdLst/>
              <a:ahLst/>
              <a:cxnLst/>
              <a:rect l="l" t="t" r="r" b="b"/>
              <a:pathLst>
                <a:path w="8428" h="10566" extrusionOk="0">
                  <a:moveTo>
                    <a:pt x="1" y="0"/>
                  </a:moveTo>
                  <a:lnTo>
                    <a:pt x="1" y="10566"/>
                  </a:lnTo>
                  <a:lnTo>
                    <a:pt x="8428" y="10566"/>
                  </a:lnTo>
                  <a:lnTo>
                    <a:pt x="8428" y="0"/>
                  </a:lnTo>
                  <a:close/>
                </a:path>
              </a:pathLst>
            </a:custGeom>
            <a:solidFill>
              <a:srgbClr val="5124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68;p11"/>
            <p:cNvSpPr/>
            <p:nvPr/>
          </p:nvSpPr>
          <p:spPr>
            <a:xfrm>
              <a:off x="6157925" y="439525"/>
              <a:ext cx="701425" cy="875800"/>
            </a:xfrm>
            <a:custGeom>
              <a:avLst/>
              <a:gdLst/>
              <a:ahLst/>
              <a:cxnLst/>
              <a:rect l="l" t="t" r="r" b="b"/>
              <a:pathLst>
                <a:path w="28057" h="35032" extrusionOk="0">
                  <a:moveTo>
                    <a:pt x="14028" y="1"/>
                  </a:moveTo>
                  <a:lnTo>
                    <a:pt x="13316" y="26"/>
                  </a:lnTo>
                  <a:lnTo>
                    <a:pt x="11890" y="153"/>
                  </a:lnTo>
                  <a:lnTo>
                    <a:pt x="10515" y="433"/>
                  </a:lnTo>
                  <a:lnTo>
                    <a:pt x="9217" y="841"/>
                  </a:lnTo>
                  <a:lnTo>
                    <a:pt x="7944" y="1375"/>
                  </a:lnTo>
                  <a:lnTo>
                    <a:pt x="6747" y="2037"/>
                  </a:lnTo>
                  <a:lnTo>
                    <a:pt x="5627" y="2776"/>
                  </a:lnTo>
                  <a:lnTo>
                    <a:pt x="4609" y="3641"/>
                  </a:lnTo>
                  <a:lnTo>
                    <a:pt x="3641" y="4583"/>
                  </a:lnTo>
                  <a:lnTo>
                    <a:pt x="2801" y="5627"/>
                  </a:lnTo>
                  <a:lnTo>
                    <a:pt x="2037" y="6747"/>
                  </a:lnTo>
                  <a:lnTo>
                    <a:pt x="1375" y="7944"/>
                  </a:lnTo>
                  <a:lnTo>
                    <a:pt x="866" y="9191"/>
                  </a:lnTo>
                  <a:lnTo>
                    <a:pt x="433" y="10515"/>
                  </a:lnTo>
                  <a:lnTo>
                    <a:pt x="153" y="11890"/>
                  </a:lnTo>
                  <a:lnTo>
                    <a:pt x="26" y="13316"/>
                  </a:lnTo>
                  <a:lnTo>
                    <a:pt x="1" y="14028"/>
                  </a:lnTo>
                  <a:lnTo>
                    <a:pt x="1" y="21004"/>
                  </a:lnTo>
                  <a:lnTo>
                    <a:pt x="26" y="21717"/>
                  </a:lnTo>
                  <a:lnTo>
                    <a:pt x="153" y="23143"/>
                  </a:lnTo>
                  <a:lnTo>
                    <a:pt x="433" y="24517"/>
                  </a:lnTo>
                  <a:lnTo>
                    <a:pt x="866" y="25841"/>
                  </a:lnTo>
                  <a:lnTo>
                    <a:pt x="1375" y="27089"/>
                  </a:lnTo>
                  <a:lnTo>
                    <a:pt x="2037" y="28285"/>
                  </a:lnTo>
                  <a:lnTo>
                    <a:pt x="2801" y="29405"/>
                  </a:lnTo>
                  <a:lnTo>
                    <a:pt x="3641" y="30449"/>
                  </a:lnTo>
                  <a:lnTo>
                    <a:pt x="4609" y="31391"/>
                  </a:lnTo>
                  <a:lnTo>
                    <a:pt x="5627" y="32257"/>
                  </a:lnTo>
                  <a:lnTo>
                    <a:pt x="6747" y="32995"/>
                  </a:lnTo>
                  <a:lnTo>
                    <a:pt x="7944" y="33657"/>
                  </a:lnTo>
                  <a:lnTo>
                    <a:pt x="9217" y="34192"/>
                  </a:lnTo>
                  <a:lnTo>
                    <a:pt x="10515" y="34599"/>
                  </a:lnTo>
                  <a:lnTo>
                    <a:pt x="11890" y="34879"/>
                  </a:lnTo>
                  <a:lnTo>
                    <a:pt x="13316" y="35006"/>
                  </a:lnTo>
                  <a:lnTo>
                    <a:pt x="14028" y="35032"/>
                  </a:lnTo>
                  <a:lnTo>
                    <a:pt x="14767" y="35006"/>
                  </a:lnTo>
                  <a:lnTo>
                    <a:pt x="16167" y="34879"/>
                  </a:lnTo>
                  <a:lnTo>
                    <a:pt x="17542" y="34599"/>
                  </a:lnTo>
                  <a:lnTo>
                    <a:pt x="18866" y="34192"/>
                  </a:lnTo>
                  <a:lnTo>
                    <a:pt x="20113" y="33657"/>
                  </a:lnTo>
                  <a:lnTo>
                    <a:pt x="21310" y="32995"/>
                  </a:lnTo>
                  <a:lnTo>
                    <a:pt x="22430" y="32257"/>
                  </a:lnTo>
                  <a:lnTo>
                    <a:pt x="23474" y="31391"/>
                  </a:lnTo>
                  <a:lnTo>
                    <a:pt x="24416" y="30449"/>
                  </a:lnTo>
                  <a:lnTo>
                    <a:pt x="25281" y="29405"/>
                  </a:lnTo>
                  <a:lnTo>
                    <a:pt x="26045" y="28285"/>
                  </a:lnTo>
                  <a:lnTo>
                    <a:pt x="26682" y="27089"/>
                  </a:lnTo>
                  <a:lnTo>
                    <a:pt x="27216" y="25841"/>
                  </a:lnTo>
                  <a:lnTo>
                    <a:pt x="27624" y="24517"/>
                  </a:lnTo>
                  <a:lnTo>
                    <a:pt x="27904" y="23143"/>
                  </a:lnTo>
                  <a:lnTo>
                    <a:pt x="28056" y="21717"/>
                  </a:lnTo>
                  <a:lnTo>
                    <a:pt x="28056" y="21004"/>
                  </a:lnTo>
                  <a:lnTo>
                    <a:pt x="28056" y="14028"/>
                  </a:lnTo>
                  <a:lnTo>
                    <a:pt x="28056" y="13316"/>
                  </a:lnTo>
                  <a:lnTo>
                    <a:pt x="27904" y="11890"/>
                  </a:lnTo>
                  <a:lnTo>
                    <a:pt x="27624" y="10515"/>
                  </a:lnTo>
                  <a:lnTo>
                    <a:pt x="27216" y="9191"/>
                  </a:lnTo>
                  <a:lnTo>
                    <a:pt x="26682" y="7944"/>
                  </a:lnTo>
                  <a:lnTo>
                    <a:pt x="26045" y="6747"/>
                  </a:lnTo>
                  <a:lnTo>
                    <a:pt x="25281" y="5627"/>
                  </a:lnTo>
                  <a:lnTo>
                    <a:pt x="24416" y="4583"/>
                  </a:lnTo>
                  <a:lnTo>
                    <a:pt x="23474" y="3641"/>
                  </a:lnTo>
                  <a:lnTo>
                    <a:pt x="22430" y="2776"/>
                  </a:lnTo>
                  <a:lnTo>
                    <a:pt x="21310" y="2037"/>
                  </a:lnTo>
                  <a:lnTo>
                    <a:pt x="20113" y="1375"/>
                  </a:lnTo>
                  <a:lnTo>
                    <a:pt x="18866" y="841"/>
                  </a:lnTo>
                  <a:lnTo>
                    <a:pt x="17542" y="433"/>
                  </a:lnTo>
                  <a:lnTo>
                    <a:pt x="16167" y="153"/>
                  </a:lnTo>
                  <a:lnTo>
                    <a:pt x="14767" y="26"/>
                  </a:lnTo>
                  <a:lnTo>
                    <a:pt x="14028" y="1"/>
                  </a:lnTo>
                  <a:close/>
                </a:path>
              </a:pathLst>
            </a:custGeom>
            <a:solidFill>
              <a:srgbClr val="6B3F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69;p11"/>
            <p:cNvSpPr/>
            <p:nvPr/>
          </p:nvSpPr>
          <p:spPr>
            <a:xfrm>
              <a:off x="6282675" y="933425"/>
              <a:ext cx="91050" cy="90400"/>
            </a:xfrm>
            <a:custGeom>
              <a:avLst/>
              <a:gdLst/>
              <a:ahLst/>
              <a:cxnLst/>
              <a:rect l="l" t="t" r="r" b="b"/>
              <a:pathLst>
                <a:path w="3642" h="3616" extrusionOk="0">
                  <a:moveTo>
                    <a:pt x="1834" y="1"/>
                  </a:moveTo>
                  <a:lnTo>
                    <a:pt x="1452" y="26"/>
                  </a:lnTo>
                  <a:lnTo>
                    <a:pt x="815" y="281"/>
                  </a:lnTo>
                  <a:lnTo>
                    <a:pt x="306" y="790"/>
                  </a:lnTo>
                  <a:lnTo>
                    <a:pt x="26" y="1426"/>
                  </a:lnTo>
                  <a:lnTo>
                    <a:pt x="1" y="1808"/>
                  </a:lnTo>
                  <a:lnTo>
                    <a:pt x="26" y="2165"/>
                  </a:lnTo>
                  <a:lnTo>
                    <a:pt x="306" y="2827"/>
                  </a:lnTo>
                  <a:lnTo>
                    <a:pt x="815" y="3310"/>
                  </a:lnTo>
                  <a:lnTo>
                    <a:pt x="1452" y="3590"/>
                  </a:lnTo>
                  <a:lnTo>
                    <a:pt x="1834" y="3616"/>
                  </a:lnTo>
                  <a:lnTo>
                    <a:pt x="2190" y="3590"/>
                  </a:lnTo>
                  <a:lnTo>
                    <a:pt x="2852" y="3310"/>
                  </a:lnTo>
                  <a:lnTo>
                    <a:pt x="3336" y="2827"/>
                  </a:lnTo>
                  <a:lnTo>
                    <a:pt x="3616" y="2165"/>
                  </a:lnTo>
                  <a:lnTo>
                    <a:pt x="3641" y="1808"/>
                  </a:lnTo>
                  <a:lnTo>
                    <a:pt x="3616" y="1426"/>
                  </a:lnTo>
                  <a:lnTo>
                    <a:pt x="3336" y="790"/>
                  </a:lnTo>
                  <a:lnTo>
                    <a:pt x="2852" y="281"/>
                  </a:lnTo>
                  <a:lnTo>
                    <a:pt x="2190" y="26"/>
                  </a:lnTo>
                  <a:lnTo>
                    <a:pt x="1834" y="1"/>
                  </a:lnTo>
                  <a:close/>
                </a:path>
              </a:pathLst>
            </a:custGeom>
            <a:solidFill>
              <a:srgbClr val="25151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70;p11"/>
            <p:cNvSpPr/>
            <p:nvPr/>
          </p:nvSpPr>
          <p:spPr>
            <a:xfrm>
              <a:off x="6643550" y="933425"/>
              <a:ext cx="91050" cy="90400"/>
            </a:xfrm>
            <a:custGeom>
              <a:avLst/>
              <a:gdLst/>
              <a:ahLst/>
              <a:cxnLst/>
              <a:rect l="l" t="t" r="r" b="b"/>
              <a:pathLst>
                <a:path w="3642" h="3616" extrusionOk="0">
                  <a:moveTo>
                    <a:pt x="1834" y="1"/>
                  </a:moveTo>
                  <a:lnTo>
                    <a:pt x="1452" y="26"/>
                  </a:lnTo>
                  <a:lnTo>
                    <a:pt x="790" y="281"/>
                  </a:lnTo>
                  <a:lnTo>
                    <a:pt x="306" y="790"/>
                  </a:lnTo>
                  <a:lnTo>
                    <a:pt x="26" y="1426"/>
                  </a:lnTo>
                  <a:lnTo>
                    <a:pt x="1" y="1808"/>
                  </a:lnTo>
                  <a:lnTo>
                    <a:pt x="26" y="2165"/>
                  </a:lnTo>
                  <a:lnTo>
                    <a:pt x="306" y="2827"/>
                  </a:lnTo>
                  <a:lnTo>
                    <a:pt x="790" y="3310"/>
                  </a:lnTo>
                  <a:lnTo>
                    <a:pt x="1452" y="3590"/>
                  </a:lnTo>
                  <a:lnTo>
                    <a:pt x="1834" y="3616"/>
                  </a:lnTo>
                  <a:lnTo>
                    <a:pt x="2190" y="3590"/>
                  </a:lnTo>
                  <a:lnTo>
                    <a:pt x="2852" y="3310"/>
                  </a:lnTo>
                  <a:lnTo>
                    <a:pt x="3336" y="2827"/>
                  </a:lnTo>
                  <a:lnTo>
                    <a:pt x="3616" y="2165"/>
                  </a:lnTo>
                  <a:lnTo>
                    <a:pt x="3641" y="1808"/>
                  </a:lnTo>
                  <a:lnTo>
                    <a:pt x="3616" y="1426"/>
                  </a:lnTo>
                  <a:lnTo>
                    <a:pt x="3336" y="790"/>
                  </a:lnTo>
                  <a:lnTo>
                    <a:pt x="2852" y="281"/>
                  </a:lnTo>
                  <a:lnTo>
                    <a:pt x="2190" y="26"/>
                  </a:lnTo>
                  <a:lnTo>
                    <a:pt x="1834" y="1"/>
                  </a:lnTo>
                  <a:close/>
                </a:path>
              </a:pathLst>
            </a:custGeom>
            <a:solidFill>
              <a:srgbClr val="25151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" name="Google Shape;71;p11"/>
            <p:cNvSpPr/>
            <p:nvPr/>
          </p:nvSpPr>
          <p:spPr>
            <a:xfrm>
              <a:off x="5987350" y="1359225"/>
              <a:ext cx="1042575" cy="210050"/>
            </a:xfrm>
            <a:custGeom>
              <a:avLst/>
              <a:gdLst/>
              <a:ahLst/>
              <a:cxnLst/>
              <a:rect l="l" t="t" r="r" b="b"/>
              <a:pathLst>
                <a:path w="41703" h="8402" extrusionOk="0">
                  <a:moveTo>
                    <a:pt x="16651" y="1"/>
                  </a:moveTo>
                  <a:lnTo>
                    <a:pt x="12323" y="153"/>
                  </a:lnTo>
                  <a:lnTo>
                    <a:pt x="11177" y="179"/>
                  </a:lnTo>
                  <a:lnTo>
                    <a:pt x="9140" y="484"/>
                  </a:lnTo>
                  <a:lnTo>
                    <a:pt x="7307" y="1070"/>
                  </a:lnTo>
                  <a:lnTo>
                    <a:pt x="5703" y="1910"/>
                  </a:lnTo>
                  <a:lnTo>
                    <a:pt x="4227" y="2979"/>
                  </a:lnTo>
                  <a:lnTo>
                    <a:pt x="2903" y="4303"/>
                  </a:lnTo>
                  <a:lnTo>
                    <a:pt x="1706" y="5805"/>
                  </a:lnTo>
                  <a:lnTo>
                    <a:pt x="561" y="7485"/>
                  </a:lnTo>
                  <a:lnTo>
                    <a:pt x="1" y="8402"/>
                  </a:lnTo>
                  <a:lnTo>
                    <a:pt x="41702" y="8402"/>
                  </a:lnTo>
                  <a:lnTo>
                    <a:pt x="41168" y="7485"/>
                  </a:lnTo>
                  <a:lnTo>
                    <a:pt x="40022" y="5805"/>
                  </a:lnTo>
                  <a:lnTo>
                    <a:pt x="38800" y="4303"/>
                  </a:lnTo>
                  <a:lnTo>
                    <a:pt x="37476" y="2979"/>
                  </a:lnTo>
                  <a:lnTo>
                    <a:pt x="36025" y="1910"/>
                  </a:lnTo>
                  <a:lnTo>
                    <a:pt x="34396" y="1070"/>
                  </a:lnTo>
                  <a:lnTo>
                    <a:pt x="32588" y="484"/>
                  </a:lnTo>
                  <a:lnTo>
                    <a:pt x="30526" y="179"/>
                  </a:lnTo>
                  <a:lnTo>
                    <a:pt x="29406" y="153"/>
                  </a:lnTo>
                  <a:lnTo>
                    <a:pt x="25078" y="1"/>
                  </a:lnTo>
                  <a:lnTo>
                    <a:pt x="25052" y="433"/>
                  </a:lnTo>
                  <a:lnTo>
                    <a:pt x="24874" y="1248"/>
                  </a:lnTo>
                  <a:lnTo>
                    <a:pt x="24568" y="2012"/>
                  </a:lnTo>
                  <a:lnTo>
                    <a:pt x="24110" y="2674"/>
                  </a:lnTo>
                  <a:lnTo>
                    <a:pt x="23550" y="3259"/>
                  </a:lnTo>
                  <a:lnTo>
                    <a:pt x="22863" y="3692"/>
                  </a:lnTo>
                  <a:lnTo>
                    <a:pt x="22124" y="4023"/>
                  </a:lnTo>
                  <a:lnTo>
                    <a:pt x="21284" y="4201"/>
                  </a:lnTo>
                  <a:lnTo>
                    <a:pt x="20419" y="4201"/>
                  </a:lnTo>
                  <a:lnTo>
                    <a:pt x="19604" y="4023"/>
                  </a:lnTo>
                  <a:lnTo>
                    <a:pt x="18840" y="3692"/>
                  </a:lnTo>
                  <a:lnTo>
                    <a:pt x="18178" y="3259"/>
                  </a:lnTo>
                  <a:lnTo>
                    <a:pt x="17593" y="2674"/>
                  </a:lnTo>
                  <a:lnTo>
                    <a:pt x="17160" y="2012"/>
                  </a:lnTo>
                  <a:lnTo>
                    <a:pt x="16829" y="1248"/>
                  </a:lnTo>
                  <a:lnTo>
                    <a:pt x="16651" y="433"/>
                  </a:lnTo>
                  <a:lnTo>
                    <a:pt x="16651" y="1"/>
                  </a:lnTo>
                  <a:close/>
                </a:path>
              </a:pathLst>
            </a:custGeom>
            <a:solidFill>
              <a:srgbClr val="F14C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72;p11"/>
            <p:cNvSpPr/>
            <p:nvPr/>
          </p:nvSpPr>
          <p:spPr>
            <a:xfrm>
              <a:off x="6364150" y="1359225"/>
              <a:ext cx="288975" cy="148950"/>
            </a:xfrm>
            <a:custGeom>
              <a:avLst/>
              <a:gdLst/>
              <a:ahLst/>
              <a:cxnLst/>
              <a:rect l="l" t="t" r="r" b="b"/>
              <a:pathLst>
                <a:path w="11559" h="5958" extrusionOk="0">
                  <a:moveTo>
                    <a:pt x="1579" y="1"/>
                  </a:moveTo>
                  <a:lnTo>
                    <a:pt x="26" y="51"/>
                  </a:lnTo>
                  <a:lnTo>
                    <a:pt x="0" y="128"/>
                  </a:lnTo>
                  <a:lnTo>
                    <a:pt x="0" y="179"/>
                  </a:lnTo>
                  <a:lnTo>
                    <a:pt x="26" y="790"/>
                  </a:lnTo>
                  <a:lnTo>
                    <a:pt x="255" y="1910"/>
                  </a:lnTo>
                  <a:lnTo>
                    <a:pt x="688" y="2954"/>
                  </a:lnTo>
                  <a:lnTo>
                    <a:pt x="1324" y="3870"/>
                  </a:lnTo>
                  <a:lnTo>
                    <a:pt x="2113" y="4659"/>
                  </a:lnTo>
                  <a:lnTo>
                    <a:pt x="3030" y="5270"/>
                  </a:lnTo>
                  <a:lnTo>
                    <a:pt x="4074" y="5703"/>
                  </a:lnTo>
                  <a:lnTo>
                    <a:pt x="5194" y="5958"/>
                  </a:lnTo>
                  <a:lnTo>
                    <a:pt x="6390" y="5958"/>
                  </a:lnTo>
                  <a:lnTo>
                    <a:pt x="7511" y="5703"/>
                  </a:lnTo>
                  <a:lnTo>
                    <a:pt x="8555" y="5270"/>
                  </a:lnTo>
                  <a:lnTo>
                    <a:pt x="9471" y="4659"/>
                  </a:lnTo>
                  <a:lnTo>
                    <a:pt x="10260" y="3870"/>
                  </a:lnTo>
                  <a:lnTo>
                    <a:pt x="10871" y="2954"/>
                  </a:lnTo>
                  <a:lnTo>
                    <a:pt x="11304" y="1910"/>
                  </a:lnTo>
                  <a:lnTo>
                    <a:pt x="11533" y="790"/>
                  </a:lnTo>
                  <a:lnTo>
                    <a:pt x="11559" y="179"/>
                  </a:lnTo>
                  <a:lnTo>
                    <a:pt x="11559" y="128"/>
                  </a:lnTo>
                  <a:lnTo>
                    <a:pt x="11559" y="51"/>
                  </a:lnTo>
                  <a:lnTo>
                    <a:pt x="10006" y="1"/>
                  </a:lnTo>
                  <a:lnTo>
                    <a:pt x="9980" y="433"/>
                  </a:lnTo>
                  <a:lnTo>
                    <a:pt x="9802" y="1248"/>
                  </a:lnTo>
                  <a:lnTo>
                    <a:pt x="9496" y="2012"/>
                  </a:lnTo>
                  <a:lnTo>
                    <a:pt x="9038" y="2674"/>
                  </a:lnTo>
                  <a:lnTo>
                    <a:pt x="8478" y="3259"/>
                  </a:lnTo>
                  <a:lnTo>
                    <a:pt x="7791" y="3692"/>
                  </a:lnTo>
                  <a:lnTo>
                    <a:pt x="7052" y="4023"/>
                  </a:lnTo>
                  <a:lnTo>
                    <a:pt x="6212" y="4201"/>
                  </a:lnTo>
                  <a:lnTo>
                    <a:pt x="5347" y="4201"/>
                  </a:lnTo>
                  <a:lnTo>
                    <a:pt x="4532" y="4023"/>
                  </a:lnTo>
                  <a:lnTo>
                    <a:pt x="3768" y="3692"/>
                  </a:lnTo>
                  <a:lnTo>
                    <a:pt x="3106" y="3259"/>
                  </a:lnTo>
                  <a:lnTo>
                    <a:pt x="2521" y="2674"/>
                  </a:lnTo>
                  <a:lnTo>
                    <a:pt x="2088" y="2012"/>
                  </a:lnTo>
                  <a:lnTo>
                    <a:pt x="1757" y="1248"/>
                  </a:lnTo>
                  <a:lnTo>
                    <a:pt x="1579" y="433"/>
                  </a:lnTo>
                  <a:lnTo>
                    <a:pt x="1579" y="1"/>
                  </a:lnTo>
                  <a:close/>
                </a:path>
              </a:pathLst>
            </a:custGeom>
            <a:solidFill>
              <a:srgbClr val="F472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73;p11"/>
            <p:cNvSpPr/>
            <p:nvPr/>
          </p:nvSpPr>
          <p:spPr>
            <a:xfrm>
              <a:off x="6457075" y="974800"/>
              <a:ext cx="99950" cy="119675"/>
            </a:xfrm>
            <a:custGeom>
              <a:avLst/>
              <a:gdLst/>
              <a:ahLst/>
              <a:cxnLst/>
              <a:rect l="l" t="t" r="r" b="b"/>
              <a:pathLst>
                <a:path w="3998" h="4787" extrusionOk="0">
                  <a:moveTo>
                    <a:pt x="1884" y="0"/>
                  </a:moveTo>
                  <a:lnTo>
                    <a:pt x="1655" y="306"/>
                  </a:lnTo>
                  <a:lnTo>
                    <a:pt x="1553" y="586"/>
                  </a:lnTo>
                  <a:lnTo>
                    <a:pt x="0" y="4252"/>
                  </a:lnTo>
                  <a:lnTo>
                    <a:pt x="0" y="4303"/>
                  </a:lnTo>
                  <a:lnTo>
                    <a:pt x="0" y="4354"/>
                  </a:lnTo>
                  <a:lnTo>
                    <a:pt x="484" y="4558"/>
                  </a:lnTo>
                  <a:lnTo>
                    <a:pt x="1477" y="4787"/>
                  </a:lnTo>
                  <a:lnTo>
                    <a:pt x="2495" y="4787"/>
                  </a:lnTo>
                  <a:lnTo>
                    <a:pt x="3514" y="4558"/>
                  </a:lnTo>
                  <a:lnTo>
                    <a:pt x="3997" y="4354"/>
                  </a:lnTo>
                  <a:lnTo>
                    <a:pt x="3997" y="4303"/>
                  </a:lnTo>
                  <a:lnTo>
                    <a:pt x="3972" y="4252"/>
                  </a:lnTo>
                  <a:lnTo>
                    <a:pt x="2419" y="586"/>
                  </a:lnTo>
                  <a:lnTo>
                    <a:pt x="2343" y="306"/>
                  </a:lnTo>
                  <a:lnTo>
                    <a:pt x="2113" y="0"/>
                  </a:lnTo>
                  <a:close/>
                </a:path>
              </a:pathLst>
            </a:custGeom>
            <a:solidFill>
              <a:srgbClr val="825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74;p11"/>
            <p:cNvSpPr/>
            <p:nvPr/>
          </p:nvSpPr>
          <p:spPr>
            <a:xfrm>
              <a:off x="6457075" y="1083625"/>
              <a:ext cx="99950" cy="37575"/>
            </a:xfrm>
            <a:custGeom>
              <a:avLst/>
              <a:gdLst/>
              <a:ahLst/>
              <a:cxnLst/>
              <a:rect l="l" t="t" r="r" b="b"/>
              <a:pathLst>
                <a:path w="3998" h="1503" extrusionOk="0">
                  <a:moveTo>
                    <a:pt x="0" y="1"/>
                  </a:moveTo>
                  <a:lnTo>
                    <a:pt x="0" y="306"/>
                  </a:lnTo>
                  <a:lnTo>
                    <a:pt x="331" y="841"/>
                  </a:lnTo>
                  <a:lnTo>
                    <a:pt x="917" y="1248"/>
                  </a:lnTo>
                  <a:lnTo>
                    <a:pt x="1553" y="1477"/>
                  </a:lnTo>
                  <a:lnTo>
                    <a:pt x="1833" y="1503"/>
                  </a:lnTo>
                  <a:lnTo>
                    <a:pt x="2139" y="1503"/>
                  </a:lnTo>
                  <a:lnTo>
                    <a:pt x="2419" y="1477"/>
                  </a:lnTo>
                  <a:lnTo>
                    <a:pt x="3081" y="1248"/>
                  </a:lnTo>
                  <a:lnTo>
                    <a:pt x="3641" y="841"/>
                  </a:lnTo>
                  <a:lnTo>
                    <a:pt x="3997" y="306"/>
                  </a:lnTo>
                  <a:lnTo>
                    <a:pt x="3997" y="1"/>
                  </a:lnTo>
                  <a:lnTo>
                    <a:pt x="3514" y="205"/>
                  </a:lnTo>
                  <a:lnTo>
                    <a:pt x="2495" y="434"/>
                  </a:lnTo>
                  <a:lnTo>
                    <a:pt x="1477" y="434"/>
                  </a:lnTo>
                  <a:lnTo>
                    <a:pt x="484" y="2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124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75;p11"/>
            <p:cNvSpPr/>
            <p:nvPr/>
          </p:nvSpPr>
          <p:spPr>
            <a:xfrm>
              <a:off x="6301775" y="949350"/>
              <a:ext cx="26750" cy="26100"/>
            </a:xfrm>
            <a:custGeom>
              <a:avLst/>
              <a:gdLst/>
              <a:ahLst/>
              <a:cxnLst/>
              <a:rect l="l" t="t" r="r" b="b"/>
              <a:pathLst>
                <a:path w="1070" h="1044" extrusionOk="0">
                  <a:moveTo>
                    <a:pt x="535" y="0"/>
                  </a:moveTo>
                  <a:lnTo>
                    <a:pt x="331" y="26"/>
                  </a:lnTo>
                  <a:lnTo>
                    <a:pt x="26" y="306"/>
                  </a:lnTo>
                  <a:lnTo>
                    <a:pt x="0" y="509"/>
                  </a:lnTo>
                  <a:lnTo>
                    <a:pt x="26" y="738"/>
                  </a:lnTo>
                  <a:lnTo>
                    <a:pt x="331" y="1018"/>
                  </a:lnTo>
                  <a:lnTo>
                    <a:pt x="535" y="1044"/>
                  </a:lnTo>
                  <a:lnTo>
                    <a:pt x="739" y="1018"/>
                  </a:lnTo>
                  <a:lnTo>
                    <a:pt x="1044" y="738"/>
                  </a:lnTo>
                  <a:lnTo>
                    <a:pt x="1070" y="509"/>
                  </a:lnTo>
                  <a:lnTo>
                    <a:pt x="1044" y="306"/>
                  </a:lnTo>
                  <a:lnTo>
                    <a:pt x="739" y="26"/>
                  </a:lnTo>
                  <a:lnTo>
                    <a:pt x="5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76;p11"/>
            <p:cNvSpPr/>
            <p:nvPr/>
          </p:nvSpPr>
          <p:spPr>
            <a:xfrm>
              <a:off x="6662650" y="949350"/>
              <a:ext cx="26750" cy="26100"/>
            </a:xfrm>
            <a:custGeom>
              <a:avLst/>
              <a:gdLst/>
              <a:ahLst/>
              <a:cxnLst/>
              <a:rect l="l" t="t" r="r" b="b"/>
              <a:pathLst>
                <a:path w="1070" h="1044" extrusionOk="0">
                  <a:moveTo>
                    <a:pt x="535" y="0"/>
                  </a:moveTo>
                  <a:lnTo>
                    <a:pt x="306" y="26"/>
                  </a:lnTo>
                  <a:lnTo>
                    <a:pt x="26" y="306"/>
                  </a:lnTo>
                  <a:lnTo>
                    <a:pt x="1" y="509"/>
                  </a:lnTo>
                  <a:lnTo>
                    <a:pt x="26" y="738"/>
                  </a:lnTo>
                  <a:lnTo>
                    <a:pt x="306" y="1018"/>
                  </a:lnTo>
                  <a:lnTo>
                    <a:pt x="535" y="1044"/>
                  </a:lnTo>
                  <a:lnTo>
                    <a:pt x="739" y="1018"/>
                  </a:lnTo>
                  <a:lnTo>
                    <a:pt x="1019" y="738"/>
                  </a:lnTo>
                  <a:lnTo>
                    <a:pt x="1070" y="509"/>
                  </a:lnTo>
                  <a:lnTo>
                    <a:pt x="1019" y="306"/>
                  </a:lnTo>
                  <a:lnTo>
                    <a:pt x="739" y="26"/>
                  </a:lnTo>
                  <a:lnTo>
                    <a:pt x="5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77;p11"/>
            <p:cNvSpPr/>
            <p:nvPr/>
          </p:nvSpPr>
          <p:spPr>
            <a:xfrm>
              <a:off x="6255300" y="1037175"/>
              <a:ext cx="146425" cy="68750"/>
            </a:xfrm>
            <a:custGeom>
              <a:avLst/>
              <a:gdLst/>
              <a:ahLst/>
              <a:cxnLst/>
              <a:rect l="l" t="t" r="r" b="b"/>
              <a:pathLst>
                <a:path w="5857" h="2750" extrusionOk="0">
                  <a:moveTo>
                    <a:pt x="1376" y="0"/>
                  </a:moveTo>
                  <a:lnTo>
                    <a:pt x="1096" y="26"/>
                  </a:lnTo>
                  <a:lnTo>
                    <a:pt x="612" y="229"/>
                  </a:lnTo>
                  <a:lnTo>
                    <a:pt x="230" y="611"/>
                  </a:lnTo>
                  <a:lnTo>
                    <a:pt x="26" y="1095"/>
                  </a:lnTo>
                  <a:lnTo>
                    <a:pt x="1" y="1375"/>
                  </a:lnTo>
                  <a:lnTo>
                    <a:pt x="26" y="1655"/>
                  </a:lnTo>
                  <a:lnTo>
                    <a:pt x="230" y="2164"/>
                  </a:lnTo>
                  <a:lnTo>
                    <a:pt x="612" y="2521"/>
                  </a:lnTo>
                  <a:lnTo>
                    <a:pt x="1096" y="2750"/>
                  </a:lnTo>
                  <a:lnTo>
                    <a:pt x="4762" y="2750"/>
                  </a:lnTo>
                  <a:lnTo>
                    <a:pt x="5245" y="2521"/>
                  </a:lnTo>
                  <a:lnTo>
                    <a:pt x="5627" y="2164"/>
                  </a:lnTo>
                  <a:lnTo>
                    <a:pt x="5831" y="1655"/>
                  </a:lnTo>
                  <a:lnTo>
                    <a:pt x="5856" y="1375"/>
                  </a:lnTo>
                  <a:lnTo>
                    <a:pt x="5831" y="1095"/>
                  </a:lnTo>
                  <a:lnTo>
                    <a:pt x="5627" y="611"/>
                  </a:lnTo>
                  <a:lnTo>
                    <a:pt x="5245" y="229"/>
                  </a:lnTo>
                  <a:lnTo>
                    <a:pt x="4762" y="26"/>
                  </a:lnTo>
                  <a:lnTo>
                    <a:pt x="4482" y="0"/>
                  </a:lnTo>
                  <a:close/>
                </a:path>
              </a:pathLst>
            </a:custGeom>
            <a:solidFill>
              <a:srgbClr val="6E24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78;p11"/>
            <p:cNvSpPr/>
            <p:nvPr/>
          </p:nvSpPr>
          <p:spPr>
            <a:xfrm>
              <a:off x="6616200" y="1037175"/>
              <a:ext cx="145775" cy="68750"/>
            </a:xfrm>
            <a:custGeom>
              <a:avLst/>
              <a:gdLst/>
              <a:ahLst/>
              <a:cxnLst/>
              <a:rect l="l" t="t" r="r" b="b"/>
              <a:pathLst>
                <a:path w="5831" h="2750" extrusionOk="0">
                  <a:moveTo>
                    <a:pt x="1375" y="0"/>
                  </a:moveTo>
                  <a:lnTo>
                    <a:pt x="1095" y="26"/>
                  </a:lnTo>
                  <a:lnTo>
                    <a:pt x="586" y="229"/>
                  </a:lnTo>
                  <a:lnTo>
                    <a:pt x="229" y="611"/>
                  </a:lnTo>
                  <a:lnTo>
                    <a:pt x="25" y="1095"/>
                  </a:lnTo>
                  <a:lnTo>
                    <a:pt x="0" y="1375"/>
                  </a:lnTo>
                  <a:lnTo>
                    <a:pt x="25" y="1655"/>
                  </a:lnTo>
                  <a:lnTo>
                    <a:pt x="229" y="2164"/>
                  </a:lnTo>
                  <a:lnTo>
                    <a:pt x="586" y="2521"/>
                  </a:lnTo>
                  <a:lnTo>
                    <a:pt x="1095" y="2750"/>
                  </a:lnTo>
                  <a:lnTo>
                    <a:pt x="4735" y="2750"/>
                  </a:lnTo>
                  <a:lnTo>
                    <a:pt x="5245" y="2521"/>
                  </a:lnTo>
                  <a:lnTo>
                    <a:pt x="5601" y="2164"/>
                  </a:lnTo>
                  <a:lnTo>
                    <a:pt x="5805" y="1655"/>
                  </a:lnTo>
                  <a:lnTo>
                    <a:pt x="5830" y="1375"/>
                  </a:lnTo>
                  <a:lnTo>
                    <a:pt x="5805" y="1095"/>
                  </a:lnTo>
                  <a:lnTo>
                    <a:pt x="5601" y="611"/>
                  </a:lnTo>
                  <a:lnTo>
                    <a:pt x="5245" y="229"/>
                  </a:lnTo>
                  <a:lnTo>
                    <a:pt x="4735" y="26"/>
                  </a:lnTo>
                  <a:lnTo>
                    <a:pt x="4455" y="0"/>
                  </a:lnTo>
                  <a:close/>
                </a:path>
              </a:pathLst>
            </a:custGeom>
            <a:solidFill>
              <a:srgbClr val="6E24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79;p11"/>
            <p:cNvSpPr/>
            <p:nvPr/>
          </p:nvSpPr>
          <p:spPr>
            <a:xfrm>
              <a:off x="6273125" y="857050"/>
              <a:ext cx="110775" cy="21675"/>
            </a:xfrm>
            <a:custGeom>
              <a:avLst/>
              <a:gdLst/>
              <a:ahLst/>
              <a:cxnLst/>
              <a:rect l="l" t="t" r="r" b="b"/>
              <a:pathLst>
                <a:path w="4431" h="867" fill="none" extrusionOk="0">
                  <a:moveTo>
                    <a:pt x="4431" y="866"/>
                  </a:moveTo>
                  <a:lnTo>
                    <a:pt x="4176" y="662"/>
                  </a:lnTo>
                  <a:lnTo>
                    <a:pt x="3667" y="306"/>
                  </a:lnTo>
                  <a:lnTo>
                    <a:pt x="2801" y="1"/>
                  </a:lnTo>
                  <a:lnTo>
                    <a:pt x="1605" y="1"/>
                  </a:lnTo>
                  <a:lnTo>
                    <a:pt x="764" y="306"/>
                  </a:lnTo>
                  <a:lnTo>
                    <a:pt x="230" y="662"/>
                  </a:lnTo>
                  <a:lnTo>
                    <a:pt x="1" y="866"/>
                  </a:lnTo>
                </a:path>
              </a:pathLst>
            </a:custGeom>
            <a:noFill/>
            <a:ln w="38100" cap="rnd" cmpd="sng">
              <a:solidFill>
                <a:srgbClr val="14090B"/>
              </a:solidFill>
              <a:prstDash val="solid"/>
              <a:miter lim="254588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80;p11"/>
            <p:cNvSpPr/>
            <p:nvPr/>
          </p:nvSpPr>
          <p:spPr>
            <a:xfrm>
              <a:off x="6634000" y="857050"/>
              <a:ext cx="110150" cy="21675"/>
            </a:xfrm>
            <a:custGeom>
              <a:avLst/>
              <a:gdLst/>
              <a:ahLst/>
              <a:cxnLst/>
              <a:rect l="l" t="t" r="r" b="b"/>
              <a:pathLst>
                <a:path w="4406" h="867" fill="none" extrusionOk="0">
                  <a:moveTo>
                    <a:pt x="4405" y="866"/>
                  </a:moveTo>
                  <a:lnTo>
                    <a:pt x="4176" y="662"/>
                  </a:lnTo>
                  <a:lnTo>
                    <a:pt x="3667" y="306"/>
                  </a:lnTo>
                  <a:lnTo>
                    <a:pt x="2801" y="1"/>
                  </a:lnTo>
                  <a:lnTo>
                    <a:pt x="1605" y="1"/>
                  </a:lnTo>
                  <a:lnTo>
                    <a:pt x="739" y="306"/>
                  </a:lnTo>
                  <a:lnTo>
                    <a:pt x="230" y="662"/>
                  </a:lnTo>
                  <a:lnTo>
                    <a:pt x="1" y="866"/>
                  </a:lnTo>
                </a:path>
              </a:pathLst>
            </a:custGeom>
            <a:noFill/>
            <a:ln w="38100" cap="rnd" cmpd="sng">
              <a:solidFill>
                <a:srgbClr val="14090B"/>
              </a:solidFill>
              <a:prstDash val="solid"/>
              <a:miter lim="254588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81;p11"/>
            <p:cNvSpPr/>
            <p:nvPr/>
          </p:nvSpPr>
          <p:spPr>
            <a:xfrm>
              <a:off x="6446875" y="1172750"/>
              <a:ext cx="123500" cy="35650"/>
            </a:xfrm>
            <a:custGeom>
              <a:avLst/>
              <a:gdLst/>
              <a:ahLst/>
              <a:cxnLst/>
              <a:rect l="l" t="t" r="r" b="b"/>
              <a:pathLst>
                <a:path w="4940" h="1426" extrusionOk="0">
                  <a:moveTo>
                    <a:pt x="1" y="0"/>
                  </a:moveTo>
                  <a:lnTo>
                    <a:pt x="154" y="306"/>
                  </a:lnTo>
                  <a:lnTo>
                    <a:pt x="612" y="815"/>
                  </a:lnTo>
                  <a:lnTo>
                    <a:pt x="1274" y="1197"/>
                  </a:lnTo>
                  <a:lnTo>
                    <a:pt x="2038" y="1400"/>
                  </a:lnTo>
                  <a:lnTo>
                    <a:pt x="2470" y="1426"/>
                  </a:lnTo>
                  <a:lnTo>
                    <a:pt x="2903" y="1400"/>
                  </a:lnTo>
                  <a:lnTo>
                    <a:pt x="3667" y="1197"/>
                  </a:lnTo>
                  <a:lnTo>
                    <a:pt x="4329" y="815"/>
                  </a:lnTo>
                  <a:lnTo>
                    <a:pt x="4787" y="306"/>
                  </a:lnTo>
                  <a:lnTo>
                    <a:pt x="4940" y="0"/>
                  </a:lnTo>
                  <a:close/>
                </a:path>
              </a:pathLst>
            </a:custGeom>
            <a:solidFill>
              <a:srgbClr val="5A101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82;p11"/>
            <p:cNvSpPr/>
            <p:nvPr/>
          </p:nvSpPr>
          <p:spPr>
            <a:xfrm>
              <a:off x="6081550" y="405800"/>
              <a:ext cx="852250" cy="528300"/>
            </a:xfrm>
            <a:custGeom>
              <a:avLst/>
              <a:gdLst/>
              <a:ahLst/>
              <a:cxnLst/>
              <a:rect l="l" t="t" r="r" b="b"/>
              <a:pathLst>
                <a:path w="34090" h="21132" extrusionOk="0">
                  <a:moveTo>
                    <a:pt x="17185" y="0"/>
                  </a:moveTo>
                  <a:lnTo>
                    <a:pt x="16345" y="51"/>
                  </a:lnTo>
                  <a:lnTo>
                    <a:pt x="14741" y="153"/>
                  </a:lnTo>
                  <a:lnTo>
                    <a:pt x="11839" y="739"/>
                  </a:lnTo>
                  <a:lnTo>
                    <a:pt x="9344" y="1681"/>
                  </a:lnTo>
                  <a:lnTo>
                    <a:pt x="7231" y="2928"/>
                  </a:lnTo>
                  <a:lnTo>
                    <a:pt x="5474" y="4430"/>
                  </a:lnTo>
                  <a:lnTo>
                    <a:pt x="4023" y="6110"/>
                  </a:lnTo>
                  <a:lnTo>
                    <a:pt x="2852" y="7943"/>
                  </a:lnTo>
                  <a:lnTo>
                    <a:pt x="1910" y="9827"/>
                  </a:lnTo>
                  <a:lnTo>
                    <a:pt x="1223" y="11762"/>
                  </a:lnTo>
                  <a:lnTo>
                    <a:pt x="713" y="13621"/>
                  </a:lnTo>
                  <a:lnTo>
                    <a:pt x="230" y="16268"/>
                  </a:lnTo>
                  <a:lnTo>
                    <a:pt x="1" y="20291"/>
                  </a:lnTo>
                  <a:lnTo>
                    <a:pt x="26" y="20902"/>
                  </a:lnTo>
                  <a:lnTo>
                    <a:pt x="408" y="20978"/>
                  </a:lnTo>
                  <a:lnTo>
                    <a:pt x="1146" y="20978"/>
                  </a:lnTo>
                  <a:lnTo>
                    <a:pt x="1910" y="20826"/>
                  </a:lnTo>
                  <a:lnTo>
                    <a:pt x="2597" y="20520"/>
                  </a:lnTo>
                  <a:lnTo>
                    <a:pt x="3234" y="20087"/>
                  </a:lnTo>
                  <a:lnTo>
                    <a:pt x="3769" y="19502"/>
                  </a:lnTo>
                  <a:lnTo>
                    <a:pt x="4150" y="18814"/>
                  </a:lnTo>
                  <a:lnTo>
                    <a:pt x="4354" y="18000"/>
                  </a:lnTo>
                  <a:lnTo>
                    <a:pt x="4380" y="17541"/>
                  </a:lnTo>
                  <a:lnTo>
                    <a:pt x="4812" y="17363"/>
                  </a:lnTo>
                  <a:lnTo>
                    <a:pt x="5474" y="16727"/>
                  </a:lnTo>
                  <a:lnTo>
                    <a:pt x="5678" y="16294"/>
                  </a:lnTo>
                  <a:lnTo>
                    <a:pt x="5805" y="15810"/>
                  </a:lnTo>
                  <a:lnTo>
                    <a:pt x="5729" y="14868"/>
                  </a:lnTo>
                  <a:lnTo>
                    <a:pt x="5500" y="14461"/>
                  </a:lnTo>
                  <a:lnTo>
                    <a:pt x="5983" y="14435"/>
                  </a:lnTo>
                  <a:lnTo>
                    <a:pt x="6849" y="14028"/>
                  </a:lnTo>
                  <a:lnTo>
                    <a:pt x="7180" y="13672"/>
                  </a:lnTo>
                  <a:lnTo>
                    <a:pt x="7460" y="13264"/>
                  </a:lnTo>
                  <a:lnTo>
                    <a:pt x="7664" y="12297"/>
                  </a:lnTo>
                  <a:lnTo>
                    <a:pt x="7587" y="11839"/>
                  </a:lnTo>
                  <a:lnTo>
                    <a:pt x="7587" y="11839"/>
                  </a:lnTo>
                  <a:lnTo>
                    <a:pt x="8071" y="11940"/>
                  </a:lnTo>
                  <a:lnTo>
                    <a:pt x="9038" y="11813"/>
                  </a:lnTo>
                  <a:lnTo>
                    <a:pt x="9471" y="11559"/>
                  </a:lnTo>
                  <a:lnTo>
                    <a:pt x="9675" y="11406"/>
                  </a:lnTo>
                  <a:lnTo>
                    <a:pt x="10006" y="11024"/>
                  </a:lnTo>
                  <a:lnTo>
                    <a:pt x="10337" y="10362"/>
                  </a:lnTo>
                  <a:lnTo>
                    <a:pt x="10388" y="9878"/>
                  </a:lnTo>
                  <a:lnTo>
                    <a:pt x="10821" y="10133"/>
                  </a:lnTo>
                  <a:lnTo>
                    <a:pt x="11533" y="10235"/>
                  </a:lnTo>
                  <a:lnTo>
                    <a:pt x="12043" y="10184"/>
                  </a:lnTo>
                  <a:lnTo>
                    <a:pt x="12297" y="10107"/>
                  </a:lnTo>
                  <a:lnTo>
                    <a:pt x="12552" y="10006"/>
                  </a:lnTo>
                  <a:lnTo>
                    <a:pt x="12959" y="9725"/>
                  </a:lnTo>
                  <a:lnTo>
                    <a:pt x="13443" y="9165"/>
                  </a:lnTo>
                  <a:lnTo>
                    <a:pt x="13621" y="8707"/>
                  </a:lnTo>
                  <a:lnTo>
                    <a:pt x="13978" y="9038"/>
                  </a:lnTo>
                  <a:lnTo>
                    <a:pt x="14665" y="9318"/>
                  </a:lnTo>
                  <a:lnTo>
                    <a:pt x="15174" y="9395"/>
                  </a:lnTo>
                  <a:lnTo>
                    <a:pt x="15429" y="9369"/>
                  </a:lnTo>
                  <a:lnTo>
                    <a:pt x="15683" y="9344"/>
                  </a:lnTo>
                  <a:lnTo>
                    <a:pt x="16167" y="9165"/>
                  </a:lnTo>
                  <a:lnTo>
                    <a:pt x="16778" y="8707"/>
                  </a:lnTo>
                  <a:lnTo>
                    <a:pt x="17058" y="8300"/>
                  </a:lnTo>
                  <a:lnTo>
                    <a:pt x="17313" y="8707"/>
                  </a:lnTo>
                  <a:lnTo>
                    <a:pt x="17924" y="9165"/>
                  </a:lnTo>
                  <a:lnTo>
                    <a:pt x="18407" y="9344"/>
                  </a:lnTo>
                  <a:lnTo>
                    <a:pt x="18662" y="9369"/>
                  </a:lnTo>
                  <a:lnTo>
                    <a:pt x="18942" y="9395"/>
                  </a:lnTo>
                  <a:lnTo>
                    <a:pt x="19426" y="9318"/>
                  </a:lnTo>
                  <a:lnTo>
                    <a:pt x="20113" y="9038"/>
                  </a:lnTo>
                  <a:lnTo>
                    <a:pt x="20495" y="8682"/>
                  </a:lnTo>
                  <a:lnTo>
                    <a:pt x="20648" y="9165"/>
                  </a:lnTo>
                  <a:lnTo>
                    <a:pt x="21131" y="9725"/>
                  </a:lnTo>
                  <a:lnTo>
                    <a:pt x="21564" y="10006"/>
                  </a:lnTo>
                  <a:lnTo>
                    <a:pt x="21793" y="10107"/>
                  </a:lnTo>
                  <a:lnTo>
                    <a:pt x="22048" y="10184"/>
                  </a:lnTo>
                  <a:lnTo>
                    <a:pt x="22557" y="10235"/>
                  </a:lnTo>
                  <a:lnTo>
                    <a:pt x="23270" y="10107"/>
                  </a:lnTo>
                  <a:lnTo>
                    <a:pt x="23703" y="9878"/>
                  </a:lnTo>
                  <a:lnTo>
                    <a:pt x="23754" y="10362"/>
                  </a:lnTo>
                  <a:lnTo>
                    <a:pt x="24085" y="11024"/>
                  </a:lnTo>
                  <a:lnTo>
                    <a:pt x="24416" y="11406"/>
                  </a:lnTo>
                  <a:lnTo>
                    <a:pt x="24619" y="11559"/>
                  </a:lnTo>
                  <a:lnTo>
                    <a:pt x="25078" y="11813"/>
                  </a:lnTo>
                  <a:lnTo>
                    <a:pt x="26045" y="11940"/>
                  </a:lnTo>
                  <a:lnTo>
                    <a:pt x="26503" y="11813"/>
                  </a:lnTo>
                  <a:lnTo>
                    <a:pt x="26427" y="12297"/>
                  </a:lnTo>
                  <a:lnTo>
                    <a:pt x="26631" y="13239"/>
                  </a:lnTo>
                  <a:lnTo>
                    <a:pt x="26911" y="13672"/>
                  </a:lnTo>
                  <a:lnTo>
                    <a:pt x="27267" y="14028"/>
                  </a:lnTo>
                  <a:lnTo>
                    <a:pt x="28133" y="14410"/>
                  </a:lnTo>
                  <a:lnTo>
                    <a:pt x="28591" y="14435"/>
                  </a:lnTo>
                  <a:lnTo>
                    <a:pt x="28387" y="14868"/>
                  </a:lnTo>
                  <a:lnTo>
                    <a:pt x="28285" y="15785"/>
                  </a:lnTo>
                  <a:lnTo>
                    <a:pt x="28438" y="16268"/>
                  </a:lnTo>
                  <a:lnTo>
                    <a:pt x="28642" y="16727"/>
                  </a:lnTo>
                  <a:lnTo>
                    <a:pt x="29329" y="17363"/>
                  </a:lnTo>
                  <a:lnTo>
                    <a:pt x="29762" y="17541"/>
                  </a:lnTo>
                  <a:lnTo>
                    <a:pt x="29787" y="18000"/>
                  </a:lnTo>
                  <a:lnTo>
                    <a:pt x="29991" y="18840"/>
                  </a:lnTo>
                  <a:lnTo>
                    <a:pt x="30373" y="19578"/>
                  </a:lnTo>
                  <a:lnTo>
                    <a:pt x="30908" y="20189"/>
                  </a:lnTo>
                  <a:lnTo>
                    <a:pt x="31544" y="20673"/>
                  </a:lnTo>
                  <a:lnTo>
                    <a:pt x="32257" y="20978"/>
                  </a:lnTo>
                  <a:lnTo>
                    <a:pt x="32995" y="21131"/>
                  </a:lnTo>
                  <a:lnTo>
                    <a:pt x="33734" y="21055"/>
                  </a:lnTo>
                  <a:lnTo>
                    <a:pt x="34090" y="20902"/>
                  </a:lnTo>
                  <a:lnTo>
                    <a:pt x="34090" y="20240"/>
                  </a:lnTo>
                  <a:lnTo>
                    <a:pt x="33555" y="15937"/>
                  </a:lnTo>
                  <a:lnTo>
                    <a:pt x="32893" y="13137"/>
                  </a:lnTo>
                  <a:lnTo>
                    <a:pt x="32257" y="11151"/>
                  </a:lnTo>
                  <a:lnTo>
                    <a:pt x="31417" y="9165"/>
                  </a:lnTo>
                  <a:lnTo>
                    <a:pt x="30373" y="7205"/>
                  </a:lnTo>
                  <a:lnTo>
                    <a:pt x="29075" y="5372"/>
                  </a:lnTo>
                  <a:lnTo>
                    <a:pt x="27496" y="3692"/>
                  </a:lnTo>
                  <a:lnTo>
                    <a:pt x="25638" y="2241"/>
                  </a:lnTo>
                  <a:lnTo>
                    <a:pt x="23448" y="1120"/>
                  </a:lnTo>
                  <a:lnTo>
                    <a:pt x="21564" y="509"/>
                  </a:lnTo>
                  <a:lnTo>
                    <a:pt x="20189" y="229"/>
                  </a:lnTo>
                  <a:lnTo>
                    <a:pt x="18738" y="51"/>
                  </a:lnTo>
                  <a:lnTo>
                    <a:pt x="17185" y="0"/>
                  </a:lnTo>
                  <a:close/>
                </a:path>
              </a:pathLst>
            </a:custGeom>
            <a:solidFill>
              <a:srgbClr val="1409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83;p11"/>
            <p:cNvSpPr/>
            <p:nvPr/>
          </p:nvSpPr>
          <p:spPr>
            <a:xfrm>
              <a:off x="7025450" y="970350"/>
              <a:ext cx="357075" cy="585575"/>
            </a:xfrm>
            <a:custGeom>
              <a:avLst/>
              <a:gdLst/>
              <a:ahLst/>
              <a:cxnLst/>
              <a:rect l="l" t="t" r="r" b="b"/>
              <a:pathLst>
                <a:path w="14283" h="23423" extrusionOk="0">
                  <a:moveTo>
                    <a:pt x="9216" y="0"/>
                  </a:moveTo>
                  <a:lnTo>
                    <a:pt x="8783" y="77"/>
                  </a:lnTo>
                  <a:lnTo>
                    <a:pt x="8427" y="357"/>
                  </a:lnTo>
                  <a:lnTo>
                    <a:pt x="8172" y="738"/>
                  </a:lnTo>
                  <a:lnTo>
                    <a:pt x="8096" y="993"/>
                  </a:lnTo>
                  <a:lnTo>
                    <a:pt x="6365" y="8529"/>
                  </a:lnTo>
                  <a:lnTo>
                    <a:pt x="6059" y="8453"/>
                  </a:lnTo>
                  <a:lnTo>
                    <a:pt x="7587" y="1757"/>
                  </a:lnTo>
                  <a:lnTo>
                    <a:pt x="7638" y="1502"/>
                  </a:lnTo>
                  <a:lnTo>
                    <a:pt x="7587" y="1019"/>
                  </a:lnTo>
                  <a:lnTo>
                    <a:pt x="7383" y="637"/>
                  </a:lnTo>
                  <a:lnTo>
                    <a:pt x="7027" y="357"/>
                  </a:lnTo>
                  <a:lnTo>
                    <a:pt x="6823" y="280"/>
                  </a:lnTo>
                  <a:lnTo>
                    <a:pt x="6619" y="255"/>
                  </a:lnTo>
                  <a:lnTo>
                    <a:pt x="6187" y="357"/>
                  </a:lnTo>
                  <a:lnTo>
                    <a:pt x="5830" y="611"/>
                  </a:lnTo>
                  <a:lnTo>
                    <a:pt x="5576" y="1019"/>
                  </a:lnTo>
                  <a:lnTo>
                    <a:pt x="5499" y="1273"/>
                  </a:lnTo>
                  <a:lnTo>
                    <a:pt x="3386" y="10413"/>
                  </a:lnTo>
                  <a:lnTo>
                    <a:pt x="3157" y="9547"/>
                  </a:lnTo>
                  <a:lnTo>
                    <a:pt x="2648" y="8172"/>
                  </a:lnTo>
                  <a:lnTo>
                    <a:pt x="2139" y="7205"/>
                  </a:lnTo>
                  <a:lnTo>
                    <a:pt x="1629" y="6594"/>
                  </a:lnTo>
                  <a:lnTo>
                    <a:pt x="968" y="6110"/>
                  </a:lnTo>
                  <a:lnTo>
                    <a:pt x="382" y="6034"/>
                  </a:lnTo>
                  <a:lnTo>
                    <a:pt x="331" y="6059"/>
                  </a:lnTo>
                  <a:lnTo>
                    <a:pt x="178" y="6136"/>
                  </a:lnTo>
                  <a:lnTo>
                    <a:pt x="0" y="6441"/>
                  </a:lnTo>
                  <a:lnTo>
                    <a:pt x="0" y="6950"/>
                  </a:lnTo>
                  <a:lnTo>
                    <a:pt x="26" y="7052"/>
                  </a:lnTo>
                  <a:lnTo>
                    <a:pt x="560" y="9980"/>
                  </a:lnTo>
                  <a:lnTo>
                    <a:pt x="1171" y="13493"/>
                  </a:lnTo>
                  <a:lnTo>
                    <a:pt x="1222" y="13875"/>
                  </a:lnTo>
                  <a:lnTo>
                    <a:pt x="1426" y="14537"/>
                  </a:lnTo>
                  <a:lnTo>
                    <a:pt x="1909" y="15301"/>
                  </a:lnTo>
                  <a:lnTo>
                    <a:pt x="2953" y="16116"/>
                  </a:lnTo>
                  <a:lnTo>
                    <a:pt x="3157" y="16192"/>
                  </a:lnTo>
                  <a:lnTo>
                    <a:pt x="1859" y="21844"/>
                  </a:lnTo>
                  <a:lnTo>
                    <a:pt x="8809" y="23422"/>
                  </a:lnTo>
                  <a:lnTo>
                    <a:pt x="10158" y="17669"/>
                  </a:lnTo>
                  <a:lnTo>
                    <a:pt x="10285" y="17694"/>
                  </a:lnTo>
                  <a:lnTo>
                    <a:pt x="10718" y="17592"/>
                  </a:lnTo>
                  <a:lnTo>
                    <a:pt x="11202" y="17312"/>
                  </a:lnTo>
                  <a:lnTo>
                    <a:pt x="11635" y="16778"/>
                  </a:lnTo>
                  <a:lnTo>
                    <a:pt x="11762" y="16396"/>
                  </a:lnTo>
                  <a:lnTo>
                    <a:pt x="12093" y="14944"/>
                  </a:lnTo>
                  <a:lnTo>
                    <a:pt x="12831" y="11737"/>
                  </a:lnTo>
                  <a:lnTo>
                    <a:pt x="13086" y="10617"/>
                  </a:lnTo>
                  <a:lnTo>
                    <a:pt x="13213" y="10107"/>
                  </a:lnTo>
                  <a:lnTo>
                    <a:pt x="14232" y="5627"/>
                  </a:lnTo>
                  <a:lnTo>
                    <a:pt x="14282" y="5397"/>
                  </a:lnTo>
                  <a:lnTo>
                    <a:pt x="14232" y="4965"/>
                  </a:lnTo>
                  <a:lnTo>
                    <a:pt x="14028" y="4608"/>
                  </a:lnTo>
                  <a:lnTo>
                    <a:pt x="13722" y="4354"/>
                  </a:lnTo>
                  <a:lnTo>
                    <a:pt x="13519" y="4277"/>
                  </a:lnTo>
                  <a:lnTo>
                    <a:pt x="13315" y="4252"/>
                  </a:lnTo>
                  <a:lnTo>
                    <a:pt x="12933" y="4354"/>
                  </a:lnTo>
                  <a:lnTo>
                    <a:pt x="12602" y="4583"/>
                  </a:lnTo>
                  <a:lnTo>
                    <a:pt x="12373" y="4965"/>
                  </a:lnTo>
                  <a:lnTo>
                    <a:pt x="12297" y="5194"/>
                  </a:lnTo>
                  <a:lnTo>
                    <a:pt x="11253" y="9649"/>
                  </a:lnTo>
                  <a:lnTo>
                    <a:pt x="10871" y="9573"/>
                  </a:lnTo>
                  <a:lnTo>
                    <a:pt x="12322" y="3284"/>
                  </a:lnTo>
                  <a:lnTo>
                    <a:pt x="12373" y="3030"/>
                  </a:lnTo>
                  <a:lnTo>
                    <a:pt x="12322" y="2546"/>
                  </a:lnTo>
                  <a:lnTo>
                    <a:pt x="12093" y="2164"/>
                  </a:lnTo>
                  <a:lnTo>
                    <a:pt x="11762" y="1884"/>
                  </a:lnTo>
                  <a:lnTo>
                    <a:pt x="11558" y="1808"/>
                  </a:lnTo>
                  <a:lnTo>
                    <a:pt x="11329" y="1782"/>
                  </a:lnTo>
                  <a:lnTo>
                    <a:pt x="10922" y="1884"/>
                  </a:lnTo>
                  <a:lnTo>
                    <a:pt x="10565" y="2139"/>
                  </a:lnTo>
                  <a:lnTo>
                    <a:pt x="10285" y="2546"/>
                  </a:lnTo>
                  <a:lnTo>
                    <a:pt x="10235" y="2801"/>
                  </a:lnTo>
                  <a:lnTo>
                    <a:pt x="8783" y="9089"/>
                  </a:lnTo>
                  <a:lnTo>
                    <a:pt x="8452" y="9013"/>
                  </a:lnTo>
                  <a:lnTo>
                    <a:pt x="10209" y="1477"/>
                  </a:lnTo>
                  <a:lnTo>
                    <a:pt x="10235" y="1222"/>
                  </a:lnTo>
                  <a:lnTo>
                    <a:pt x="10184" y="764"/>
                  </a:lnTo>
                  <a:lnTo>
                    <a:pt x="9980" y="357"/>
                  </a:lnTo>
                  <a:lnTo>
                    <a:pt x="9649" y="77"/>
                  </a:lnTo>
                  <a:lnTo>
                    <a:pt x="9420" y="26"/>
                  </a:lnTo>
                  <a:lnTo>
                    <a:pt x="9216" y="0"/>
                  </a:lnTo>
                  <a:close/>
                </a:path>
              </a:pathLst>
            </a:custGeom>
            <a:solidFill>
              <a:srgbClr val="6B3F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84;p11"/>
            <p:cNvSpPr/>
            <p:nvPr/>
          </p:nvSpPr>
          <p:spPr>
            <a:xfrm>
              <a:off x="7109450" y="1230025"/>
              <a:ext cx="675" cy="25"/>
            </a:xfrm>
            <a:custGeom>
              <a:avLst/>
              <a:gdLst/>
              <a:ahLst/>
              <a:cxnLst/>
              <a:rect l="l" t="t" r="r" b="b"/>
              <a:pathLst>
                <a:path w="27" h="1" extrusionOk="0">
                  <a:moveTo>
                    <a:pt x="1" y="0"/>
                  </a:moveTo>
                  <a:lnTo>
                    <a:pt x="1" y="0"/>
                  </a:lnTo>
                  <a:lnTo>
                    <a:pt x="26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A4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85;p11"/>
            <p:cNvSpPr/>
            <p:nvPr/>
          </p:nvSpPr>
          <p:spPr>
            <a:xfrm>
              <a:off x="7143175" y="1174650"/>
              <a:ext cx="190975" cy="55400"/>
            </a:xfrm>
            <a:custGeom>
              <a:avLst/>
              <a:gdLst/>
              <a:ahLst/>
              <a:cxnLst/>
              <a:rect l="l" t="t" r="r" b="b"/>
              <a:pathLst>
                <a:path w="7639" h="2216" extrusionOk="0">
                  <a:moveTo>
                    <a:pt x="103" y="0"/>
                  </a:moveTo>
                  <a:lnTo>
                    <a:pt x="1" y="484"/>
                  </a:lnTo>
                  <a:lnTo>
                    <a:pt x="7537" y="2215"/>
                  </a:lnTo>
                  <a:lnTo>
                    <a:pt x="7639" y="1732"/>
                  </a:lnTo>
                  <a:lnTo>
                    <a:pt x="6544" y="1477"/>
                  </a:lnTo>
                  <a:lnTo>
                    <a:pt x="6162" y="1401"/>
                  </a:lnTo>
                  <a:lnTo>
                    <a:pt x="4074" y="917"/>
                  </a:lnTo>
                  <a:lnTo>
                    <a:pt x="3743" y="841"/>
                  </a:lnTo>
                  <a:lnTo>
                    <a:pt x="3769" y="841"/>
                  </a:lnTo>
                  <a:lnTo>
                    <a:pt x="1656" y="357"/>
                  </a:lnTo>
                  <a:lnTo>
                    <a:pt x="1350" y="281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5124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86;p11"/>
            <p:cNvSpPr/>
            <p:nvPr/>
          </p:nvSpPr>
          <p:spPr>
            <a:xfrm>
              <a:off x="7110100" y="1223650"/>
              <a:ext cx="105675" cy="159150"/>
            </a:xfrm>
            <a:custGeom>
              <a:avLst/>
              <a:gdLst/>
              <a:ahLst/>
              <a:cxnLst/>
              <a:rect l="l" t="t" r="r" b="b"/>
              <a:pathLst>
                <a:path w="4227" h="6366" extrusionOk="0">
                  <a:moveTo>
                    <a:pt x="51" y="1"/>
                  </a:moveTo>
                  <a:lnTo>
                    <a:pt x="51" y="26"/>
                  </a:lnTo>
                  <a:lnTo>
                    <a:pt x="0" y="255"/>
                  </a:lnTo>
                  <a:lnTo>
                    <a:pt x="229" y="306"/>
                  </a:lnTo>
                  <a:lnTo>
                    <a:pt x="1120" y="612"/>
                  </a:lnTo>
                  <a:lnTo>
                    <a:pt x="1859" y="1019"/>
                  </a:lnTo>
                  <a:lnTo>
                    <a:pt x="2597" y="1656"/>
                  </a:lnTo>
                  <a:lnTo>
                    <a:pt x="3259" y="2572"/>
                  </a:lnTo>
                  <a:lnTo>
                    <a:pt x="3717" y="3794"/>
                  </a:lnTo>
                  <a:lnTo>
                    <a:pt x="3895" y="5347"/>
                  </a:lnTo>
                  <a:lnTo>
                    <a:pt x="3819" y="6315"/>
                  </a:lnTo>
                  <a:lnTo>
                    <a:pt x="4099" y="6365"/>
                  </a:lnTo>
                  <a:lnTo>
                    <a:pt x="4150" y="6213"/>
                  </a:lnTo>
                  <a:lnTo>
                    <a:pt x="4226" y="5118"/>
                  </a:lnTo>
                  <a:lnTo>
                    <a:pt x="4175" y="4125"/>
                  </a:lnTo>
                  <a:lnTo>
                    <a:pt x="3895" y="3005"/>
                  </a:lnTo>
                  <a:lnTo>
                    <a:pt x="3335" y="1936"/>
                  </a:lnTo>
                  <a:lnTo>
                    <a:pt x="2393" y="968"/>
                  </a:lnTo>
                  <a:lnTo>
                    <a:pt x="1375" y="383"/>
                  </a:lnTo>
                  <a:lnTo>
                    <a:pt x="535" y="103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5124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87;p11"/>
            <p:cNvSpPr/>
            <p:nvPr/>
          </p:nvSpPr>
          <p:spPr>
            <a:xfrm>
              <a:off x="7087825" y="1403775"/>
              <a:ext cx="183950" cy="84675"/>
            </a:xfrm>
            <a:custGeom>
              <a:avLst/>
              <a:gdLst/>
              <a:ahLst/>
              <a:cxnLst/>
              <a:rect l="l" t="t" r="r" b="b"/>
              <a:pathLst>
                <a:path w="7358" h="3387" extrusionOk="0">
                  <a:moveTo>
                    <a:pt x="407" y="1"/>
                  </a:moveTo>
                  <a:lnTo>
                    <a:pt x="0" y="1783"/>
                  </a:lnTo>
                  <a:lnTo>
                    <a:pt x="6950" y="3387"/>
                  </a:lnTo>
                  <a:lnTo>
                    <a:pt x="7358" y="1605"/>
                  </a:lnTo>
                  <a:lnTo>
                    <a:pt x="407" y="1"/>
                  </a:lnTo>
                  <a:close/>
                </a:path>
              </a:pathLst>
            </a:custGeom>
            <a:solidFill>
              <a:srgbClr val="5124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88;p11"/>
            <p:cNvSpPr/>
            <p:nvPr/>
          </p:nvSpPr>
          <p:spPr>
            <a:xfrm>
              <a:off x="7048350" y="1425425"/>
              <a:ext cx="237425" cy="100575"/>
            </a:xfrm>
            <a:custGeom>
              <a:avLst/>
              <a:gdLst/>
              <a:ahLst/>
              <a:cxnLst/>
              <a:rect l="l" t="t" r="r" b="b"/>
              <a:pathLst>
                <a:path w="9497" h="4023" extrusionOk="0">
                  <a:moveTo>
                    <a:pt x="433" y="0"/>
                  </a:moveTo>
                  <a:lnTo>
                    <a:pt x="1" y="1935"/>
                  </a:lnTo>
                  <a:lnTo>
                    <a:pt x="9064" y="4023"/>
                  </a:lnTo>
                  <a:lnTo>
                    <a:pt x="9497" y="2113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F472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89;p11"/>
            <p:cNvSpPr/>
            <p:nvPr/>
          </p:nvSpPr>
          <p:spPr>
            <a:xfrm>
              <a:off x="7026075" y="1463600"/>
              <a:ext cx="251425" cy="105675"/>
            </a:xfrm>
            <a:custGeom>
              <a:avLst/>
              <a:gdLst/>
              <a:ahLst/>
              <a:cxnLst/>
              <a:rect l="l" t="t" r="r" b="b"/>
              <a:pathLst>
                <a:path w="10057" h="4227" extrusionOk="0">
                  <a:moveTo>
                    <a:pt x="968" y="1"/>
                  </a:moveTo>
                  <a:lnTo>
                    <a:pt x="1" y="4227"/>
                  </a:lnTo>
                  <a:lnTo>
                    <a:pt x="9548" y="4227"/>
                  </a:lnTo>
                  <a:lnTo>
                    <a:pt x="10057" y="2088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F14C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96" y="1991872"/>
            <a:ext cx="1673682" cy="14946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" r="-1"/>
          <a:stretch/>
        </p:blipFill>
        <p:spPr>
          <a:xfrm>
            <a:off x="2568902" y="1973394"/>
            <a:ext cx="1659073" cy="15207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600" y="2007588"/>
            <a:ext cx="1224876" cy="15479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62" y="4524829"/>
            <a:ext cx="1065062" cy="16856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386" y="4843910"/>
            <a:ext cx="1108223" cy="84567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-129070" y="3634401"/>
            <a:ext cx="2471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Gill Sans MT" panose="020B0502020104020203" pitchFamily="34" charset="0"/>
              </a:rPr>
              <a:t>Inhale steam 2-3 times a</a:t>
            </a:r>
          </a:p>
          <a:p>
            <a:pPr algn="ctr"/>
            <a:r>
              <a:rPr lang="en-US" sz="1600" dirty="0">
                <a:latin typeface="Gill Sans MT" panose="020B0502020104020203" pitchFamily="34" charset="0"/>
              </a:rPr>
              <a:t>day to clear off congestion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111229" y="3644432"/>
            <a:ext cx="22622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Gill Sans MT" panose="020B0502020104020203" pitchFamily="34" charset="0"/>
              </a:rPr>
              <a:t>Washing your hands</a:t>
            </a:r>
          </a:p>
          <a:p>
            <a:pPr algn="ctr"/>
            <a:r>
              <a:rPr lang="en-US" sz="1600" dirty="0">
                <a:latin typeface="Gill Sans MT" panose="020B0502020104020203" pitchFamily="34" charset="0"/>
              </a:rPr>
              <a:t>frequently can reduce the</a:t>
            </a:r>
          </a:p>
          <a:p>
            <a:pPr algn="ctr"/>
            <a:r>
              <a:rPr lang="en-US" sz="1600" dirty="0">
                <a:latin typeface="Gill Sans MT" panose="020B0502020104020203" pitchFamily="34" charset="0"/>
              </a:rPr>
              <a:t>spread of the virus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158333" y="3644340"/>
            <a:ext cx="2471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latin typeface="Gill Sans MT" panose="020B0502020104020203" pitchFamily="34" charset="0"/>
              </a:defRPr>
            </a:lvl1pPr>
          </a:lstStyle>
          <a:p>
            <a:r>
              <a:rPr lang="en-US" dirty="0"/>
              <a:t>Stay hydrated and get</a:t>
            </a:r>
          </a:p>
          <a:p>
            <a:r>
              <a:rPr lang="en-US" dirty="0"/>
              <a:t>adequate rest*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9655" y="4612955"/>
            <a:ext cx="133430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Gill Sans MT" panose="020B0502020104020203" pitchFamily="34" charset="0"/>
              </a:rPr>
              <a:t>Visit a doctor if condition</a:t>
            </a:r>
          </a:p>
          <a:p>
            <a:pPr algn="ctr"/>
            <a:r>
              <a:rPr lang="en-US" sz="1600" dirty="0">
                <a:latin typeface="Gill Sans MT" panose="020B0502020104020203" pitchFamily="34" charset="0"/>
              </a:rPr>
              <a:t>worsens or does not get</a:t>
            </a:r>
          </a:p>
          <a:p>
            <a:pPr algn="ctr"/>
            <a:r>
              <a:rPr lang="en-US" sz="1600" dirty="0">
                <a:latin typeface="Gill Sans MT" panose="020B0502020104020203" pitchFamily="34" charset="0"/>
              </a:rPr>
              <a:t>better with time</a:t>
            </a:r>
            <a:endParaRPr lang="en-US" sz="1400" dirty="0">
              <a:latin typeface="Gill Sans MT" panose="020B05020201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35771" y="5765961"/>
            <a:ext cx="2471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Gill Sans MT" panose="020B0502020104020203" pitchFamily="34" charset="0"/>
              </a:rPr>
              <a:t>Take medicines as and</a:t>
            </a:r>
          </a:p>
          <a:p>
            <a:pPr algn="ctr"/>
            <a:r>
              <a:rPr lang="en-US" sz="1600" dirty="0">
                <a:latin typeface="Gill Sans MT" panose="020B0502020104020203" pitchFamily="34" charset="0"/>
              </a:rPr>
              <a:t>when advised by the doctor</a:t>
            </a:r>
            <a:endParaRPr lang="en-US" sz="1400" dirty="0">
              <a:latin typeface="Gill Sans MT" panose="020B05020201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09576" y="720872"/>
            <a:ext cx="32323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Gill Sans MT" panose="020B0502020104020203" pitchFamily="34" charset="0"/>
              </a:rPr>
              <a:t>COVID-19 has symptoms </a:t>
            </a:r>
            <a:r>
              <a:rPr lang="en-US" dirty="0">
                <a:latin typeface="Gill Sans MT" panose="020B0502020104020203" pitchFamily="34" charset="0"/>
              </a:rPr>
              <a:t>like fever, dry cough &amp; shortness</a:t>
            </a:r>
          </a:p>
          <a:p>
            <a:pPr algn="ctr"/>
            <a:r>
              <a:rPr lang="en-US" dirty="0">
                <a:latin typeface="Gill Sans MT" panose="020B0502020104020203" pitchFamily="34" charset="0"/>
              </a:rPr>
              <a:t>of breath almost similar to common cold or flu. Severity of illness can vary in</a:t>
            </a:r>
          </a:p>
          <a:p>
            <a:pPr algn="ctr"/>
            <a:r>
              <a:rPr lang="en-US" dirty="0">
                <a:latin typeface="Gill Sans MT" panose="020B0502020104020203" pitchFamily="34" charset="0"/>
              </a:rPr>
              <a:t>different people from mild to severe symptoms.</a:t>
            </a:r>
          </a:p>
        </p:txBody>
      </p:sp>
      <p:pic>
        <p:nvPicPr>
          <p:cNvPr id="47" name="Picture 2" descr="woman covering their mouth when coughi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555" y="2158517"/>
            <a:ext cx="1246062" cy="1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6110382" y="3521321"/>
            <a:ext cx="22378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Gill Sans MT" panose="020B0502020104020203" pitchFamily="34" charset="0"/>
              </a:rPr>
              <a:t>Cover your nose and mouth</a:t>
            </a:r>
          </a:p>
          <a:p>
            <a:pPr algn="ctr"/>
            <a:r>
              <a:rPr lang="en-US" sz="1600" dirty="0">
                <a:latin typeface="Gill Sans MT" panose="020B0502020104020203" pitchFamily="34" charset="0"/>
              </a:rPr>
              <a:t>with handkerchief/tissue while sneezing and coughing</a:t>
            </a:r>
          </a:p>
        </p:txBody>
      </p:sp>
      <p:pic>
        <p:nvPicPr>
          <p:cNvPr id="49" name="Picture 8" descr="Image result for namastey icon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545" y="4871910"/>
            <a:ext cx="903403" cy="90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4303426" y="5877843"/>
            <a:ext cx="2153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latin typeface="Gill Sans MT" panose="020B0502020104020203" pitchFamily="34" charset="0"/>
              </a:defRPr>
            </a:lvl1pPr>
          </a:lstStyle>
          <a:p>
            <a:r>
              <a:rPr lang="en-US" dirty="0"/>
              <a:t>No Handshake </a:t>
            </a:r>
          </a:p>
        </p:txBody>
      </p:sp>
      <p:sp>
        <p:nvSpPr>
          <p:cNvPr id="2" name="Multiply 1"/>
          <p:cNvSpPr/>
          <p:nvPr/>
        </p:nvSpPr>
        <p:spPr>
          <a:xfrm>
            <a:off x="5257406" y="4925573"/>
            <a:ext cx="245660" cy="28207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419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15" y="143453"/>
            <a:ext cx="10515600" cy="899407"/>
          </a:xfrm>
        </p:spPr>
        <p:txBody>
          <a:bodyPr/>
          <a:lstStyle/>
          <a:p>
            <a:pPr algn="ctr"/>
            <a:r>
              <a:rPr lang="en-US" dirty="0"/>
              <a:t>Whom to suspect?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234" y="1269655"/>
            <a:ext cx="8346743" cy="472013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dirty="0"/>
              <a:t>A patient with acute respiratory illness {fever and at least one sign/symptom of respiratory disease (e.g., cough, shortness of breath)}, </a:t>
            </a:r>
            <a:r>
              <a:rPr lang="en-US" sz="2000" b="1" dirty="0"/>
              <a:t>AND </a:t>
            </a:r>
            <a:r>
              <a:rPr lang="en-US" sz="2000" dirty="0"/>
              <a:t>a history of travel to or residence in a country/area or territory reporting local transmission (See NCDC website for updated list) of COVID-19 disease during the 14 days prior to symptom onset; </a:t>
            </a:r>
          </a:p>
          <a:p>
            <a:pPr marL="0" indent="0" algn="ctr">
              <a:buNone/>
            </a:pPr>
            <a:r>
              <a:rPr lang="en-US" sz="2000" b="1" dirty="0"/>
              <a:t>OR </a:t>
            </a:r>
          </a:p>
          <a:p>
            <a:pPr marL="0" indent="0" algn="just">
              <a:buNone/>
            </a:pPr>
            <a:r>
              <a:rPr lang="en-US" sz="2000" dirty="0"/>
              <a:t>A patient/Health care worker with any acute respiratory illness </a:t>
            </a:r>
            <a:r>
              <a:rPr lang="en-US" sz="2000" b="1" dirty="0"/>
              <a:t>AND </a:t>
            </a:r>
            <a:r>
              <a:rPr lang="en-US" sz="2000" dirty="0"/>
              <a:t>having been in </a:t>
            </a:r>
            <a:r>
              <a:rPr lang="en-US" sz="2000" i="1" dirty="0"/>
              <a:t>contact </a:t>
            </a:r>
            <a:r>
              <a:rPr lang="en-US" sz="2000" dirty="0"/>
              <a:t>with a confirmed COVID-19 case in the last 14 days prior to onset of symptoms; </a:t>
            </a:r>
          </a:p>
          <a:p>
            <a:pPr marL="0" indent="0" algn="ctr">
              <a:buNone/>
            </a:pPr>
            <a:r>
              <a:rPr lang="en-US" sz="2000" b="1" dirty="0"/>
              <a:t>OR </a:t>
            </a:r>
          </a:p>
          <a:p>
            <a:pPr marL="0" indent="0" algn="just">
              <a:buNone/>
            </a:pPr>
            <a:r>
              <a:rPr lang="en-US" sz="2000" dirty="0"/>
              <a:t>A patient with severe acute respiratory infection {fever and at least one sign/symptom of respiratory disease (e.g., cough, shortness breath)} </a:t>
            </a:r>
            <a:r>
              <a:rPr lang="en-US" sz="2000" b="1" dirty="0"/>
              <a:t>AND </a:t>
            </a:r>
            <a:r>
              <a:rPr lang="en-US" sz="2000" dirty="0"/>
              <a:t>requiring hospitalization </a:t>
            </a:r>
            <a:r>
              <a:rPr lang="en-US" sz="2000" b="1" dirty="0"/>
              <a:t>AND </a:t>
            </a:r>
            <a:r>
              <a:rPr lang="en-US" sz="2000" dirty="0"/>
              <a:t>with no other etiology that fully explains the clinical presentation;</a:t>
            </a:r>
          </a:p>
          <a:p>
            <a:pPr marL="0" indent="0" algn="ctr">
              <a:buNone/>
            </a:pPr>
            <a:r>
              <a:rPr lang="en-US" sz="2000" b="1" dirty="0"/>
              <a:t>OR</a:t>
            </a:r>
          </a:p>
          <a:p>
            <a:pPr marL="0" indent="0" algn="just">
              <a:buNone/>
            </a:pPr>
            <a:r>
              <a:rPr lang="en-US" sz="2000" dirty="0"/>
              <a:t>A case for whom testing for COVID-19 is inconclusive.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142" y="2702330"/>
            <a:ext cx="2758373" cy="175927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22831" y="6666285"/>
            <a:ext cx="1555846" cy="2463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b="0" dirty="0">
                <a:solidFill>
                  <a:schemeClr val="bg1"/>
                </a:solidFill>
              </a:rPr>
              <a:t>Source: WHO</a:t>
            </a:r>
          </a:p>
        </p:txBody>
      </p:sp>
    </p:spTree>
    <p:extLst>
      <p:ext uri="{BB962C8B-B14F-4D97-AF65-F5344CB8AC3E}">
        <p14:creationId xmlns:p14="http://schemas.microsoft.com/office/powerpoint/2010/main" val="823990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43" y="206245"/>
            <a:ext cx="10515600" cy="899407"/>
          </a:xfrm>
        </p:spPr>
        <p:txBody>
          <a:bodyPr/>
          <a:lstStyle/>
          <a:p>
            <a:pPr algn="ctr"/>
            <a:r>
              <a:rPr lang="en-US" dirty="0"/>
              <a:t>Who is a contact?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415" y="1515206"/>
            <a:ext cx="853781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 contact is a person that is involved in any of the following:</a:t>
            </a:r>
          </a:p>
          <a:p>
            <a:r>
              <a:rPr lang="en-US" dirty="0"/>
              <a:t>Providing direct care without proper personal protective equipment (PPE) for COVID-19 patients</a:t>
            </a:r>
          </a:p>
          <a:p>
            <a:r>
              <a:rPr lang="en-US" dirty="0"/>
              <a:t>Staying in the same close environment of a COVID-19 patient (including workplace, classroom, household, gatherings)</a:t>
            </a:r>
          </a:p>
          <a:p>
            <a:r>
              <a:rPr lang="en-US" dirty="0"/>
              <a:t>Traveling together in close proximity (1 m) with a symptomatic person who later tested positive for COVID-19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227" y="2486043"/>
            <a:ext cx="3013881" cy="216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518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38487"/>
            <a:ext cx="10515600" cy="899407"/>
          </a:xfrm>
        </p:spPr>
        <p:txBody>
          <a:bodyPr/>
          <a:lstStyle/>
          <a:p>
            <a:pPr algn="ctr"/>
            <a:r>
              <a:rPr lang="en-US" dirty="0"/>
              <a:t>Who is a high-risk contact?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6900081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Touched body fluids of the patient (Respiratory tract secretions, blood, vomit, saliva, urine, </a:t>
            </a:r>
            <a:r>
              <a:rPr lang="en-US" dirty="0" err="1"/>
              <a:t>faeces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Had direct physical contact with the body of the patient including physical examination without PPE.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19" y="2554282"/>
            <a:ext cx="3013881" cy="216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3381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Who is a Lab Confirmed COVID-19 case?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8287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  </a:t>
            </a:r>
          </a:p>
          <a:p>
            <a:pPr marL="0" indent="0" algn="ctr">
              <a:buNone/>
            </a:pPr>
            <a:r>
              <a:rPr lang="en-US" dirty="0"/>
              <a:t> </a:t>
            </a:r>
            <a:r>
              <a:rPr lang="en-US" sz="4400" b="1" dirty="0">
                <a:solidFill>
                  <a:srgbClr val="FF0000"/>
                </a:solidFill>
              </a:rPr>
              <a:t>A person with laboratory confirmation of COVID-19 infection, irrespective of clinical signs and symptoms.</a:t>
            </a:r>
          </a:p>
        </p:txBody>
      </p:sp>
    </p:spTree>
    <p:extLst>
      <p:ext uri="{BB962C8B-B14F-4D97-AF65-F5344CB8AC3E}">
        <p14:creationId xmlns:p14="http://schemas.microsoft.com/office/powerpoint/2010/main" val="2550383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039" y="519804"/>
            <a:ext cx="11818961" cy="89940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What to do if a positive case is detected?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57" y="1624085"/>
            <a:ext cx="7746242" cy="4626590"/>
          </a:xfrm>
        </p:spPr>
        <p:txBody>
          <a:bodyPr>
            <a:normAutofit/>
          </a:bodyPr>
          <a:lstStyle/>
          <a:p>
            <a:pPr fontAlgn="base"/>
            <a:r>
              <a:rPr lang="en-US" dirty="0"/>
              <a:t>If a person is tested positive, </a:t>
            </a:r>
            <a:r>
              <a:rPr lang="en-US" b="1" dirty="0"/>
              <a:t>isolate</a:t>
            </a:r>
            <a:r>
              <a:rPr lang="en-US" dirty="0"/>
              <a:t> the patient using appropriate infection prevention control methods ​</a:t>
            </a:r>
          </a:p>
          <a:p>
            <a:pPr fontAlgn="base"/>
            <a:r>
              <a:rPr lang="en-US" b="1" dirty="0"/>
              <a:t>Identify contacts </a:t>
            </a:r>
            <a:r>
              <a:rPr lang="en-US" dirty="0"/>
              <a:t>of the infected cases ​</a:t>
            </a:r>
          </a:p>
          <a:p>
            <a:pPr fontAlgn="base"/>
            <a:r>
              <a:rPr lang="en-US" dirty="0"/>
              <a:t>Patients with mild clinical presentation may not initially require hospitalization​​</a:t>
            </a:r>
          </a:p>
          <a:p>
            <a:pPr fontAlgn="base"/>
            <a:r>
              <a:rPr lang="en-US" dirty="0"/>
              <a:t>Clinical management includes control measures and supportive management of complications​ at a higher level healthcare facility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259" y="2007751"/>
            <a:ext cx="2757157" cy="313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236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58" y="650487"/>
            <a:ext cx="10515600" cy="899407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Objectives of the session 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06610"/>
            <a:ext cx="10527965" cy="36251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After the session participants will be able to answer the following aspects of the Novel Coronavirus infection/COVID-19: </a:t>
            </a:r>
          </a:p>
          <a:p>
            <a:pPr lvl="1" algn="just"/>
            <a:r>
              <a:rPr lang="en-US" dirty="0"/>
              <a:t>History </a:t>
            </a:r>
          </a:p>
          <a:p>
            <a:pPr lvl="1" algn="just"/>
            <a:r>
              <a:rPr lang="en-US" dirty="0"/>
              <a:t>Epidemiology</a:t>
            </a:r>
          </a:p>
          <a:p>
            <a:pPr lvl="1" algn="just"/>
            <a:r>
              <a:rPr lang="en-US" dirty="0"/>
              <a:t>Modes of spread</a:t>
            </a:r>
          </a:p>
          <a:p>
            <a:pPr lvl="1" algn="just"/>
            <a:r>
              <a:rPr lang="en-US" dirty="0"/>
              <a:t>Signs and symptoms </a:t>
            </a:r>
          </a:p>
          <a:p>
            <a:pPr lvl="1" algn="just"/>
            <a:r>
              <a:rPr lang="en-US" dirty="0"/>
              <a:t>Differential diagnosis </a:t>
            </a:r>
          </a:p>
          <a:p>
            <a:pPr lvl="1" algn="just"/>
            <a:r>
              <a:rPr lang="en-US" dirty="0"/>
              <a:t>Modes of prevention </a:t>
            </a:r>
          </a:p>
          <a:p>
            <a:pPr lvl="1" algn="just"/>
            <a:r>
              <a:rPr lang="en-US" dirty="0"/>
              <a:t>Management of positive </a:t>
            </a:r>
            <a:r>
              <a:rPr lang="en-US"/>
              <a:t>cases 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526" y="2434209"/>
            <a:ext cx="2286319" cy="31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3824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WHO: https://www.who.int/emergencies/diseases/novel-coronavirus-2019/advice-for-public​</a:t>
            </a:r>
          </a:p>
          <a:p>
            <a:endParaRPr lang="en-US" dirty="0"/>
          </a:p>
          <a:p>
            <a:r>
              <a:rPr lang="en-US" dirty="0"/>
              <a:t>CDC: https://www.cdc.gov/coronavirus/2019-ncov/hcp/guidance-home-care.html​</a:t>
            </a:r>
          </a:p>
          <a:p>
            <a:endParaRPr lang="en-US" dirty="0"/>
          </a:p>
          <a:p>
            <a:r>
              <a:rPr lang="en-US" dirty="0"/>
              <a:t>CROI 2020: https://special.croi.capitalreach.com/  ​</a:t>
            </a:r>
          </a:p>
          <a:p>
            <a:endParaRPr lang="en-US" dirty="0"/>
          </a:p>
          <a:p>
            <a:r>
              <a:rPr lang="en-US" dirty="0"/>
              <a:t>Coronavirus disease (COVID-19) technical guidance: Infection prevention and control / WASH​</a:t>
            </a:r>
          </a:p>
          <a:p>
            <a:endParaRPr lang="en-US" dirty="0"/>
          </a:p>
          <a:p>
            <a:r>
              <a:rPr lang="en-US" dirty="0"/>
              <a:t>Infection Prevention and Control, Reference Manual for Health Facilities with Limited Resources​</a:t>
            </a:r>
          </a:p>
          <a:p>
            <a:endParaRPr lang="en-US" dirty="0"/>
          </a:p>
          <a:p>
            <a:r>
              <a:rPr lang="en-US" dirty="0"/>
              <a:t>The Lancet. </a:t>
            </a:r>
            <a:r>
              <a:rPr lang="en-US" dirty="0" err="1"/>
              <a:t>Fei</a:t>
            </a:r>
            <a:r>
              <a:rPr lang="en-US" dirty="0"/>
              <a:t> Zhou, Ting Yu, </a:t>
            </a:r>
            <a:r>
              <a:rPr lang="en-US" dirty="0" err="1"/>
              <a:t>Ronghui</a:t>
            </a:r>
            <a:r>
              <a:rPr lang="en-US" dirty="0"/>
              <a:t> Du, </a:t>
            </a:r>
            <a:r>
              <a:rPr lang="en-US" dirty="0" err="1"/>
              <a:t>Guohui</a:t>
            </a:r>
            <a:r>
              <a:rPr lang="en-US" dirty="0"/>
              <a:t> Fan, Ying Liu, </a:t>
            </a:r>
            <a:r>
              <a:rPr lang="en-US" dirty="0" err="1"/>
              <a:t>Zhibo</a:t>
            </a:r>
            <a:r>
              <a:rPr lang="en-US" dirty="0"/>
              <a:t> Liu, et al. Clinical course and risk factors for mortality of adult inpatients with COVID-19 in Wuhan, China: a retrospective cohort study. ​</a:t>
            </a:r>
          </a:p>
        </p:txBody>
      </p:sp>
    </p:spTree>
    <p:extLst>
      <p:ext uri="{BB962C8B-B14F-4D97-AF65-F5344CB8AC3E}">
        <p14:creationId xmlns:p14="http://schemas.microsoft.com/office/powerpoint/2010/main" val="2247145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9"/>
          <p:cNvSpPr txBox="1">
            <a:spLocks noGrp="1"/>
          </p:cNvSpPr>
          <p:nvPr>
            <p:ph type="sldNum" idx="4294967295"/>
          </p:nvPr>
        </p:nvSpPr>
        <p:spPr>
          <a:xfrm>
            <a:off x="11622088" y="6235700"/>
            <a:ext cx="569912" cy="6223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02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7544"/>
            <a:ext cx="10515600" cy="899407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What is novel Coronavirus/COVID-19?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06610"/>
            <a:ext cx="6141493" cy="331610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/>
              <a:t>Coronaviruses are a large family of viruses that cause a wide range of illnesses from common cold to more severe diseases like: 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US" dirty="0"/>
              <a:t>Severe Acute Respiratory Syndrome (SARS)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US" dirty="0"/>
              <a:t>Middle East Respiratory Syndrome (MERS)</a:t>
            </a:r>
          </a:p>
          <a:p>
            <a:pPr marL="457200" lvl="1" indent="0" algn="just">
              <a:buNone/>
            </a:pPr>
            <a:endParaRPr lang="en-US" dirty="0"/>
          </a:p>
          <a:p>
            <a:pPr algn="just"/>
            <a:r>
              <a:rPr lang="en-US" dirty="0"/>
              <a:t>New viruses periodically appear in the world.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6838" y="5449732"/>
            <a:ext cx="11312911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Gill Sans MT" panose="020B0502020104020203" pitchFamily="34" charset="0"/>
              </a:rPr>
              <a:t>Novel Coronavirus 2019 / </a:t>
            </a:r>
            <a:r>
              <a:rPr lang="en-US" sz="2400" b="1" dirty="0" err="1">
                <a:latin typeface="Gill Sans MT" panose="020B0502020104020203" pitchFamily="34" charset="0"/>
              </a:rPr>
              <a:t>nCoV</a:t>
            </a:r>
            <a:r>
              <a:rPr lang="en-US" sz="2400" b="1" dirty="0">
                <a:latin typeface="Gill Sans MT" panose="020B0502020104020203" pitchFamily="34" charset="0"/>
              </a:rPr>
              <a:t> </a:t>
            </a:r>
            <a:r>
              <a:rPr lang="en-US" sz="2400" dirty="0"/>
              <a:t>is a type of coronavirus that has not been previously identified​ in humans. </a:t>
            </a:r>
            <a:r>
              <a:rPr lang="en-US" sz="2400" b="1" dirty="0">
                <a:latin typeface="Gill Sans MT" panose="020B0502020104020203" pitchFamily="34" charset="0"/>
              </a:rPr>
              <a:t>COVID-19 </a:t>
            </a:r>
            <a:r>
              <a:rPr lang="en-US" sz="2400" dirty="0">
                <a:latin typeface="Gill Sans MT" panose="020B0502020104020203" pitchFamily="34" charset="0"/>
              </a:rPr>
              <a:t>is the disease caused by it. 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749" y="1428116"/>
            <a:ext cx="3444688" cy="3507156"/>
          </a:xfrm>
          <a:prstGeom prst="rect">
            <a:avLst/>
          </a:prstGeom>
        </p:spPr>
      </p:pic>
      <p:sp>
        <p:nvSpPr>
          <p:cNvPr id="9" name="Curved Up Arrow 8"/>
          <p:cNvSpPr/>
          <p:nvPr/>
        </p:nvSpPr>
        <p:spPr>
          <a:xfrm rot="15363359">
            <a:off x="10738146" y="3899919"/>
            <a:ext cx="1425225" cy="85606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72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753" y="433175"/>
            <a:ext cx="10515600" cy="899407"/>
          </a:xfrm>
        </p:spPr>
        <p:txBody>
          <a:bodyPr/>
          <a:lstStyle/>
          <a:p>
            <a:pPr algn="ctr"/>
            <a:r>
              <a:rPr lang="en-US" dirty="0"/>
              <a:t>History of COVID-19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854" y="1788161"/>
            <a:ext cx="6346209" cy="431238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 December 2019, multiple cases of pneumonia caused by unknown agents were reported in Wuhan city, China.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 January 2020, a novel strain of coronavirus was isolated and identified as the cause.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disease caused by this new strain of coronavirus was named as </a:t>
            </a:r>
            <a:r>
              <a:rPr lang="en-US" b="1" dirty="0"/>
              <a:t>COVID-19</a:t>
            </a:r>
            <a:r>
              <a:rPr lang="en-US" dirty="0"/>
              <a:t> by the World Health Organization.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000" y="1786995"/>
            <a:ext cx="3444688" cy="35071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96605" y="5294151"/>
            <a:ext cx="3158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Gill Sans MT" panose="020B0502020104020203" pitchFamily="34" charset="0"/>
              </a:rPr>
              <a:t>Novel Coronavirus</a:t>
            </a:r>
            <a:endParaRPr lang="en-US" sz="2400" dirty="0">
              <a:solidFill>
                <a:srgbClr val="0070C0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043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0030"/>
            <a:ext cx="10515600" cy="89940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How deadly is COVID-19?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505460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Mortality rate ranges between 2-3%. It is significantly less severe than 2003 SARS (MR: 10%) or 2012 MERS (MR: 35%) outbreaks. 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Risk of death is only higher in older people (above an age of ~60 years) and people with pre-existing health conditions like heart conditions, diabetes, asthma etc.)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69790" y="1615184"/>
            <a:ext cx="37220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2060"/>
                </a:solidFill>
                <a:latin typeface="Gill Sans MT" panose="020B0502020104020203" pitchFamily="34" charset="0"/>
              </a:rPr>
              <a:t>The New Coronavirus has </a:t>
            </a:r>
            <a:r>
              <a:rPr lang="en-US" sz="4800" b="1" dirty="0">
                <a:solidFill>
                  <a:srgbClr val="002060"/>
                </a:solidFill>
                <a:latin typeface="Gill Sans MT" panose="020B0502020104020203" pitchFamily="34" charset="0"/>
              </a:rPr>
              <a:t>“high infectivity but low mortality” </a:t>
            </a:r>
          </a:p>
        </p:txBody>
      </p:sp>
    </p:spTree>
    <p:extLst>
      <p:ext uri="{BB962C8B-B14F-4D97-AF65-F5344CB8AC3E}">
        <p14:creationId xmlns:p14="http://schemas.microsoft.com/office/powerpoint/2010/main" val="3316113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Major concern: How easily does it spread?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091" y="2498029"/>
            <a:ext cx="4601217" cy="2724530"/>
          </a:xfrm>
        </p:spPr>
      </p:pic>
      <p:sp>
        <p:nvSpPr>
          <p:cNvPr id="5" name="TextBox 4"/>
          <p:cNvSpPr txBox="1"/>
          <p:nvPr/>
        </p:nvSpPr>
        <p:spPr>
          <a:xfrm>
            <a:off x="762000" y="2336800"/>
            <a:ext cx="52959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The virus that causes COVID-19 seems to be spreading easily and continually.</a:t>
            </a:r>
          </a:p>
          <a:p>
            <a:endParaRPr lang="en-US" sz="2400" dirty="0">
              <a:latin typeface="Gill Sans MT" panose="020B05020201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Gill Sans MT" panose="020B0502020104020203" pitchFamily="34" charset="0"/>
              </a:rPr>
              <a:t>Large community spread is seen only in some affected geographic areas like China, Republic of Korea, Iran, Italy, Hong Kong, etc. </a:t>
            </a:r>
          </a:p>
        </p:txBody>
      </p:sp>
    </p:spTree>
    <p:extLst>
      <p:ext uri="{BB962C8B-B14F-4D97-AF65-F5344CB8AC3E}">
        <p14:creationId xmlns:p14="http://schemas.microsoft.com/office/powerpoint/2010/main" val="393381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550133"/>
            <a:ext cx="10515600" cy="899407"/>
          </a:xfrm>
        </p:spPr>
        <p:txBody>
          <a:bodyPr/>
          <a:lstStyle/>
          <a:p>
            <a:pPr algn="ctr"/>
            <a:r>
              <a:rPr lang="en-US" dirty="0"/>
              <a:t>Why there is so much panic?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843" y="2004819"/>
            <a:ext cx="5468113" cy="2772162"/>
          </a:xfrm>
        </p:spPr>
      </p:pic>
      <p:sp>
        <p:nvSpPr>
          <p:cNvPr id="5" name="TextBox 4"/>
          <p:cNvSpPr txBox="1"/>
          <p:nvPr/>
        </p:nvSpPr>
        <p:spPr>
          <a:xfrm>
            <a:off x="393699" y="5332260"/>
            <a:ext cx="11404602" cy="830997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Gill Sans MT" panose="020B0502020104020203" pitchFamily="34" charset="0"/>
              </a:rPr>
              <a:t>The lack of verified facts and floating </a:t>
            </a:r>
            <a:r>
              <a:rPr lang="en-US" sz="2400" dirty="0" err="1">
                <a:latin typeface="Gill Sans MT" panose="020B0502020104020203" pitchFamily="34" charset="0"/>
              </a:rPr>
              <a:t>rumours</a:t>
            </a:r>
            <a:r>
              <a:rPr lang="en-US" sz="2400" dirty="0">
                <a:latin typeface="Gill Sans MT" panose="020B0502020104020203" pitchFamily="34" charset="0"/>
              </a:rPr>
              <a:t> are to be blamed for this panic. The most important thing is when a virus is new, we don’t know how it may affect people.</a:t>
            </a:r>
          </a:p>
        </p:txBody>
      </p:sp>
    </p:spTree>
    <p:extLst>
      <p:ext uri="{BB962C8B-B14F-4D97-AF65-F5344CB8AC3E}">
        <p14:creationId xmlns:p14="http://schemas.microsoft.com/office/powerpoint/2010/main" val="2907035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8027" y="307155"/>
            <a:ext cx="10515600" cy="899407"/>
          </a:xfrm>
        </p:spPr>
        <p:txBody>
          <a:bodyPr/>
          <a:lstStyle/>
          <a:p>
            <a:pPr algn="ctr"/>
            <a:r>
              <a:rPr lang="en-US" dirty="0"/>
              <a:t>What do we know about COVID-19?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145" y="2399387"/>
            <a:ext cx="2943709" cy="2927356"/>
          </a:xfrm>
        </p:spPr>
      </p:pic>
      <p:sp>
        <p:nvSpPr>
          <p:cNvPr id="9" name="TextBox 8"/>
          <p:cNvSpPr txBox="1"/>
          <p:nvPr/>
        </p:nvSpPr>
        <p:spPr>
          <a:xfrm>
            <a:off x="5281228" y="3465298"/>
            <a:ext cx="1731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Gill Sans MT" panose="020B0502020104020203" pitchFamily="34" charset="0"/>
              </a:rPr>
              <a:t>Novel Coronavirus</a:t>
            </a:r>
          </a:p>
        </p:txBody>
      </p:sp>
      <p:sp>
        <p:nvSpPr>
          <p:cNvPr id="12" name="Round Diagonal Corner Rectangle 11"/>
          <p:cNvSpPr/>
          <p:nvPr/>
        </p:nvSpPr>
        <p:spPr>
          <a:xfrm>
            <a:off x="3275593" y="1230560"/>
            <a:ext cx="3143689" cy="885372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Gill Sans MT" panose="020B0502020104020203" pitchFamily="34" charset="0"/>
              </a:rPr>
              <a:t>Incubation Period </a:t>
            </a:r>
          </a:p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1-14 days (median 5-6 days)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07102" y="1165274"/>
            <a:ext cx="4624146" cy="3256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Gill Sans MT" panose="020B0502020104020203" pitchFamily="34" charset="0"/>
              </a:rPr>
              <a:t>Modes of transmission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Droplets sprayed by affected individuals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Contact with patient respiratory secretions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Contact with contaminated surfaces and equipment </a:t>
            </a:r>
          </a:p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535365" y="4708042"/>
            <a:ext cx="4624146" cy="25164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Gill Sans MT" panose="020B0502020104020203" pitchFamily="34" charset="0"/>
              </a:rPr>
              <a:t>Vectors of transmission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Human to human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28842" y="2137484"/>
            <a:ext cx="3995304" cy="3256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Gill Sans MT" panose="020B0502020104020203" pitchFamily="34" charset="0"/>
              </a:rPr>
              <a:t>Increased risk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Elderly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With pre-existing conditions &amp; underlying diseases (</a:t>
            </a:r>
            <a:r>
              <a:rPr lang="en-IN" dirty="0">
                <a:solidFill>
                  <a:schemeClr val="tx1"/>
                </a:solidFill>
              </a:rPr>
              <a:t>heart disease, lung disease, and diabetes)</a:t>
            </a: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Poor immunity </a:t>
            </a:r>
          </a:p>
          <a:p>
            <a:r>
              <a:rPr lang="en-US" sz="1400" dirty="0">
                <a:solidFill>
                  <a:schemeClr val="tx1"/>
                </a:solidFill>
                <a:latin typeface="Gill Sans MT" panose="020B0502020104020203" pitchFamily="34" charset="0"/>
              </a:rPr>
              <a:t>#Although anybody who is exposed to the virus can get the infection  </a:t>
            </a:r>
          </a:p>
          <a:p>
            <a:endParaRPr lang="en-US" dirty="0"/>
          </a:p>
        </p:txBody>
      </p:sp>
      <p:sp>
        <p:nvSpPr>
          <p:cNvPr id="17" name="Round Diagonal Corner Rectangle 16"/>
          <p:cNvSpPr/>
          <p:nvPr/>
        </p:nvSpPr>
        <p:spPr>
          <a:xfrm>
            <a:off x="7892975" y="4708042"/>
            <a:ext cx="3143689" cy="885372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Gill Sans MT" panose="020B0502020104020203" pitchFamily="34" charset="0"/>
              </a:rPr>
              <a:t>Treatment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Currently no available treatment or vaccination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Only supportive measures </a:t>
            </a:r>
          </a:p>
        </p:txBody>
      </p:sp>
    </p:spTree>
    <p:extLst>
      <p:ext uri="{BB962C8B-B14F-4D97-AF65-F5344CB8AC3E}">
        <p14:creationId xmlns:p14="http://schemas.microsoft.com/office/powerpoint/2010/main" val="975311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10343" y="229735"/>
            <a:ext cx="10515600" cy="898525"/>
          </a:xfrm>
        </p:spPr>
        <p:txBody>
          <a:bodyPr/>
          <a:lstStyle/>
          <a:p>
            <a:pPr algn="ctr"/>
            <a:r>
              <a:rPr lang="en-US" dirty="0"/>
              <a:t>Signs and symptoms of COVID-19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64" y="1128260"/>
            <a:ext cx="8172450" cy="50577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198591" y="2533584"/>
            <a:ext cx="2319253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en-US" sz="2000" dirty="0">
                <a:latin typeface="Gill Sans MT" panose="020B0502020104020203" pitchFamily="34" charset="0"/>
              </a:rPr>
              <a:t>Reported illnesses range from </a:t>
            </a:r>
            <a:r>
              <a:rPr lang="en-US" sz="2000" b="1" dirty="0">
                <a:solidFill>
                  <a:srgbClr val="C00000"/>
                </a:solidFill>
                <a:latin typeface="Gill Sans MT" panose="020B0502020104020203" pitchFamily="34" charset="0"/>
              </a:rPr>
              <a:t>mild</a:t>
            </a:r>
            <a:r>
              <a:rPr lang="en-US" sz="2000" b="1" dirty="0">
                <a:latin typeface="Gill Sans MT" panose="020B0502020104020203" pitchFamily="34" charset="0"/>
              </a:rPr>
              <a:t> </a:t>
            </a:r>
            <a:r>
              <a:rPr lang="en-US" sz="2000" dirty="0">
                <a:latin typeface="Gill Sans MT" panose="020B0502020104020203" pitchFamily="34" charset="0"/>
              </a:rPr>
              <a:t>symptoms to </a:t>
            </a:r>
            <a:r>
              <a:rPr lang="en-US" sz="2000" b="1" dirty="0">
                <a:solidFill>
                  <a:srgbClr val="C00000"/>
                </a:solidFill>
                <a:latin typeface="Gill Sans MT" panose="020B0502020104020203" pitchFamily="34" charset="0"/>
              </a:rPr>
              <a:t>severe</a:t>
            </a:r>
            <a:r>
              <a:rPr lang="en-US" sz="2000" dirty="0">
                <a:latin typeface="Gill Sans MT" panose="020B0502020104020203" pitchFamily="34" charset="0"/>
              </a:rPr>
              <a:t> illness and </a:t>
            </a:r>
            <a:r>
              <a:rPr lang="en-US" sz="2000" b="1" dirty="0">
                <a:solidFill>
                  <a:srgbClr val="C00000"/>
                </a:solidFill>
                <a:latin typeface="Gill Sans MT" panose="020B0502020104020203" pitchFamily="34" charset="0"/>
              </a:rPr>
              <a:t>death</a:t>
            </a:r>
            <a:r>
              <a:rPr lang="en-US" sz="2000" dirty="0">
                <a:latin typeface="Gill Sans MT" panose="020B0502020104020203" pitchFamily="34" charset="0"/>
              </a:rPr>
              <a:t> for confirmed COVID-19 cases​​</a:t>
            </a:r>
          </a:p>
        </p:txBody>
      </p:sp>
    </p:spTree>
    <p:extLst>
      <p:ext uri="{BB962C8B-B14F-4D97-AF65-F5344CB8AC3E}">
        <p14:creationId xmlns:p14="http://schemas.microsoft.com/office/powerpoint/2010/main" val="238993952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Jhpieg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7D"/>
      </a:accent1>
      <a:accent2>
        <a:srgbClr val="26CAD3"/>
      </a:accent2>
      <a:accent3>
        <a:srgbClr val="6F9395"/>
      </a:accent3>
      <a:accent4>
        <a:srgbClr val="BE0065"/>
      </a:accent4>
      <a:accent5>
        <a:srgbClr val="0087CD"/>
      </a:accent5>
      <a:accent6>
        <a:srgbClr val="00AA8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Jhpieg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7D"/>
      </a:accent1>
      <a:accent2>
        <a:srgbClr val="26CAD3"/>
      </a:accent2>
      <a:accent3>
        <a:srgbClr val="6F9395"/>
      </a:accent3>
      <a:accent4>
        <a:srgbClr val="BE0065"/>
      </a:accent4>
      <a:accent5>
        <a:srgbClr val="0087CD"/>
      </a:accent5>
      <a:accent6>
        <a:srgbClr val="00AA88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</TotalTime>
  <Words>1330</Words>
  <Application>Microsoft Office PowerPoint</Application>
  <PresentationFormat>Widescreen</PresentationFormat>
  <Paragraphs>182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Gill Sans MT</vt:lpstr>
      <vt:lpstr>Permanent Marker</vt:lpstr>
      <vt:lpstr>Times New Roman</vt:lpstr>
      <vt:lpstr>Wingdings</vt:lpstr>
      <vt:lpstr>1_Office Theme</vt:lpstr>
      <vt:lpstr>2_Office Theme</vt:lpstr>
      <vt:lpstr>COVID-19 – An Overview  Learning Resource Package for CHOs</vt:lpstr>
      <vt:lpstr>Objectives of the session  </vt:lpstr>
      <vt:lpstr>What is novel Coronavirus/COVID-19?</vt:lpstr>
      <vt:lpstr>History of COVID-19 </vt:lpstr>
      <vt:lpstr>How deadly is COVID-19?</vt:lpstr>
      <vt:lpstr>Major concern: How easily does it spread?</vt:lpstr>
      <vt:lpstr>Why there is so much panic?</vt:lpstr>
      <vt:lpstr>What do we know about COVID-19?</vt:lpstr>
      <vt:lpstr>Signs and symptoms of COVID-19 </vt:lpstr>
      <vt:lpstr>Emergency warning signs for COVID-19</vt:lpstr>
      <vt:lpstr>How to differentiate probable COVID-19 cases?</vt:lpstr>
      <vt:lpstr>How does COVID-19 spread? </vt:lpstr>
      <vt:lpstr>PowerPoint Presentation</vt:lpstr>
      <vt:lpstr>What can we all do for prevention?</vt:lpstr>
      <vt:lpstr>Whom to suspect?</vt:lpstr>
      <vt:lpstr>Who is a contact?</vt:lpstr>
      <vt:lpstr>Who is a high-risk contact?</vt:lpstr>
      <vt:lpstr>Who is a Lab Confirmed COVID-19 case?</vt:lpstr>
      <vt:lpstr>What to do if a positive case is detected?</vt:lpstr>
      <vt:lpstr>References </vt:lpstr>
      <vt:lpstr>PowerPoint Presentation</vt:lpstr>
    </vt:vector>
  </TitlesOfParts>
  <Company>Johns Hopkins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Resource Package for CHOs</dc:title>
  <dc:creator>Shreeporna Bhattacharya</dc:creator>
  <cp:lastModifiedBy>win10</cp:lastModifiedBy>
  <cp:revision>65</cp:revision>
  <dcterms:created xsi:type="dcterms:W3CDTF">2020-03-17T06:10:42Z</dcterms:created>
  <dcterms:modified xsi:type="dcterms:W3CDTF">2020-03-28T06:53:43Z</dcterms:modified>
</cp:coreProperties>
</file>