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1" r:id="rId5"/>
  </p:sldMasterIdLst>
  <p:notesMasterIdLst>
    <p:notesMasterId r:id="rId23"/>
  </p:notesMasterIdLst>
  <p:handoutMasterIdLst>
    <p:handoutMasterId r:id="rId24"/>
  </p:handoutMasterIdLst>
  <p:sldIdLst>
    <p:sldId id="327" r:id="rId6"/>
    <p:sldId id="334" r:id="rId7"/>
    <p:sldId id="320" r:id="rId8"/>
    <p:sldId id="321" r:id="rId9"/>
    <p:sldId id="322" r:id="rId10"/>
    <p:sldId id="305" r:id="rId11"/>
    <p:sldId id="316" r:id="rId12"/>
    <p:sldId id="329" r:id="rId13"/>
    <p:sldId id="317" r:id="rId14"/>
    <p:sldId id="325" r:id="rId15"/>
    <p:sldId id="331" r:id="rId16"/>
    <p:sldId id="333" r:id="rId17"/>
    <p:sldId id="332" r:id="rId18"/>
    <p:sldId id="330" r:id="rId19"/>
    <p:sldId id="295" r:id="rId20"/>
    <p:sldId id="324" r:id="rId21"/>
    <p:sldId id="328" r:id="rId22"/>
  </p:sldIdLst>
  <p:sldSz cx="12192000" cy="6858000"/>
  <p:notesSz cx="7004050" cy="9290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CFF"/>
    <a:srgbClr val="CCFF66"/>
    <a:srgbClr val="002468"/>
    <a:srgbClr val="002A6C"/>
    <a:srgbClr val="C211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1" autoAdjust="0"/>
    <p:restoredTop sz="94660"/>
  </p:normalViewPr>
  <p:slideViewPr>
    <p:cSldViewPr snapToGrid="0">
      <p:cViewPr varScale="1">
        <p:scale>
          <a:sx n="76" d="100"/>
          <a:sy n="76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844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088" cy="466116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7341" y="0"/>
            <a:ext cx="3035088" cy="466116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F705FC3B-8187-4427-AC9E-9E634786AFB2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3936"/>
            <a:ext cx="3035088" cy="466115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7341" y="8823936"/>
            <a:ext cx="3035088" cy="466115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F23E3B67-6436-4140-B04C-0F90DD67D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829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088" cy="466116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7341" y="0"/>
            <a:ext cx="3035088" cy="466116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9A2F5984-F972-42DF-8B6D-8B539E843F3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4375" y="1160463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04" tIns="46552" rIns="93104" bIns="4655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405" y="4470837"/>
            <a:ext cx="5603240" cy="3657957"/>
          </a:xfrm>
          <a:prstGeom prst="rect">
            <a:avLst/>
          </a:prstGeom>
        </p:spPr>
        <p:txBody>
          <a:bodyPr vert="horz" lIns="93104" tIns="46552" rIns="93104" bIns="4655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3936"/>
            <a:ext cx="3035088" cy="466115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7341" y="8823936"/>
            <a:ext cx="3035088" cy="466115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8825F334-002F-4A2D-9CA9-F7B19CD66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209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02544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3071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369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336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58283"/>
            <a:ext cx="1427841" cy="7822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411830"/>
            <a:ext cx="1788796" cy="5316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348" y="259286"/>
            <a:ext cx="1060629" cy="69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007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41294"/>
            <a:ext cx="10515600" cy="74780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22928"/>
            <a:ext cx="10515600" cy="4066865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5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6021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369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336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4313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9543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6033"/>
            <a:ext cx="10515600" cy="8994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305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44836"/>
            <a:ext cx="1427841" cy="782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344595"/>
            <a:ext cx="1959864" cy="582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840" y="245838"/>
            <a:ext cx="1081137" cy="70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3440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16827"/>
            <a:ext cx="10515600" cy="7722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763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20" y="360880"/>
            <a:ext cx="10515600" cy="1104850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5731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2530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371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2476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33636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605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7170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41294"/>
            <a:ext cx="10515600" cy="74780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22928"/>
            <a:ext cx="10515600" cy="4066865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912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99599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1" y="1"/>
            <a:ext cx="8790948" cy="6858121"/>
          </a:xfrm>
          <a:custGeom>
            <a:avLst/>
            <a:gdLst/>
            <a:ahLst/>
            <a:cxnLst/>
            <a:rect l="l" t="t" r="r" b="b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9AB6E6"/>
          </a:solidFill>
          <a:ln w="152400" cap="flat" cmpd="sng">
            <a:solidFill>
              <a:srgbClr val="9AB6E6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 flipH="1">
            <a:off x="1" y="1"/>
            <a:ext cx="8790948" cy="6858121"/>
          </a:xfrm>
          <a:custGeom>
            <a:avLst/>
            <a:gdLst/>
            <a:ahLst/>
            <a:cxnLst/>
            <a:rect l="l" t="t" r="r" b="b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812800" y="2655800"/>
            <a:ext cx="7127600" cy="1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25899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yellow">
  <p:cSld name="Quote yellow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body" idx="1"/>
          </p:nvPr>
        </p:nvSpPr>
        <p:spPr>
          <a:xfrm>
            <a:off x="1472400" y="3034800"/>
            <a:ext cx="9247200" cy="10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 sz="2400" i="1"/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i="1"/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i="1"/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 i="1"/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 i="1"/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 i="1"/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 i="1"/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 i="1"/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 i="1"/>
            </a:lvl9pPr>
          </a:lstStyle>
          <a:p>
            <a:endParaRPr/>
          </a:p>
        </p:txBody>
      </p:sp>
      <p:sp>
        <p:nvSpPr>
          <p:cNvPr id="31" name="Google Shape;31;p8"/>
          <p:cNvSpPr txBox="1"/>
          <p:nvPr/>
        </p:nvSpPr>
        <p:spPr>
          <a:xfrm>
            <a:off x="4791200" y="1711768"/>
            <a:ext cx="26096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FE344D"/>
                </a:solidFill>
                <a:latin typeface="Permanent Marker"/>
                <a:ea typeface="Permanent Marker"/>
                <a:cs typeface="Permanent Marker"/>
                <a:sym typeface="Permanent Marker"/>
              </a:rPr>
              <a:t>“</a:t>
            </a:r>
            <a:endParaRPr sz="9600">
              <a:solidFill>
                <a:srgbClr val="FE344D"/>
              </a:solidFill>
              <a:latin typeface="Permanent Marker"/>
              <a:ea typeface="Permanent Marker"/>
              <a:cs typeface="Permanent Marker"/>
              <a:sym typeface="Permanent Marker"/>
            </a:endParaRPr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5730200" y="6479803"/>
            <a:ext cx="731600" cy="3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543665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big postit">
  <p:cSld name="Blank big posti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3"/>
          <p:cNvSpPr txBox="1">
            <a:spLocks noGrp="1"/>
          </p:cNvSpPr>
          <p:nvPr>
            <p:ph type="sldNum" idx="12"/>
          </p:nvPr>
        </p:nvSpPr>
        <p:spPr>
          <a:xfrm>
            <a:off x="11621367" y="6235167"/>
            <a:ext cx="570800" cy="62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13097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6033"/>
            <a:ext cx="10515600" cy="8994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999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44836"/>
            <a:ext cx="1427841" cy="782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344595"/>
            <a:ext cx="1959864" cy="582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840" y="245838"/>
            <a:ext cx="1081137" cy="70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324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16827"/>
            <a:ext cx="10515600" cy="7722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539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20" y="360880"/>
            <a:ext cx="10515600" cy="1104850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201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768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9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33636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605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9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0565" y="650487"/>
            <a:ext cx="10515600" cy="1038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05688"/>
            <a:ext cx="10515600" cy="418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3887" y="62757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2716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4913" y="62674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5041900" cy="91440"/>
          </a:xfrm>
          <a:prstGeom prst="rect">
            <a:avLst/>
          </a:prstGeom>
          <a:solidFill>
            <a:srgbClr val="002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468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5150210" y="0"/>
            <a:ext cx="457200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823863" y="1715"/>
            <a:ext cx="2377440" cy="91440"/>
          </a:xfrm>
          <a:prstGeom prst="rect">
            <a:avLst/>
          </a:prstGeom>
          <a:solidFill>
            <a:srgbClr val="C21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6660107"/>
            <a:ext cx="12216731" cy="197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i="1" dirty="0">
                <a:latin typeface="Gill Sans MT" panose="020B0502020104020203" pitchFamily="34" charset="0"/>
              </a:rPr>
              <a:t>Transforming Comprehensive Healthcare in India    </a:t>
            </a:r>
          </a:p>
        </p:txBody>
      </p:sp>
    </p:spTree>
    <p:extLst>
      <p:ext uri="{BB962C8B-B14F-4D97-AF65-F5344CB8AC3E}">
        <p14:creationId xmlns:p14="http://schemas.microsoft.com/office/powerpoint/2010/main" val="2319558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113A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0565" y="650487"/>
            <a:ext cx="10515600" cy="1038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05688"/>
            <a:ext cx="10515600" cy="418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3887" y="62757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D868-3A67-4FA7-810A-B403FE135157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2716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4913" y="62674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6D46B-32C1-454C-9DF8-AF26DB1E51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5041900" cy="91440"/>
          </a:xfrm>
          <a:prstGeom prst="rect">
            <a:avLst/>
          </a:prstGeom>
          <a:solidFill>
            <a:srgbClr val="002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468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5150210" y="0"/>
            <a:ext cx="457200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823863" y="1715"/>
            <a:ext cx="2377440" cy="91440"/>
          </a:xfrm>
          <a:prstGeom prst="rect">
            <a:avLst/>
          </a:prstGeom>
          <a:solidFill>
            <a:srgbClr val="C21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6660107"/>
            <a:ext cx="12216731" cy="197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i="1" dirty="0">
                <a:latin typeface="Gill Sans MT" panose="020B0502020104020203" pitchFamily="34" charset="0"/>
              </a:rPr>
              <a:t>Transforming Comprehensive Healthcare in India    </a:t>
            </a:r>
          </a:p>
        </p:txBody>
      </p:sp>
    </p:spTree>
    <p:extLst>
      <p:ext uri="{BB962C8B-B14F-4D97-AF65-F5344CB8AC3E}">
        <p14:creationId xmlns:p14="http://schemas.microsoft.com/office/powerpoint/2010/main" val="1641481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113A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94447" y="1577788"/>
            <a:ext cx="10183906" cy="2554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485900" y="2059575"/>
            <a:ext cx="9144000" cy="2387600"/>
          </a:xfrm>
        </p:spPr>
        <p:txBody>
          <a:bodyPr>
            <a:noAutofit/>
          </a:bodyPr>
          <a:lstStyle/>
          <a:p>
            <a: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COVID-19 </a:t>
            </a:r>
            <a:b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800" dirty="0"/>
              <a:t>Clinical Management </a:t>
            </a:r>
            <a:b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Resource Package for CHOs</a:t>
            </a:r>
          </a:p>
        </p:txBody>
      </p:sp>
    </p:spTree>
    <p:extLst>
      <p:ext uri="{BB962C8B-B14F-4D97-AF65-F5344CB8AC3E}">
        <p14:creationId xmlns:p14="http://schemas.microsoft.com/office/powerpoint/2010/main" val="3626600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>
            <a:spLocks noGrp="1"/>
          </p:cNvSpPr>
          <p:nvPr>
            <p:ph type="title"/>
          </p:nvPr>
        </p:nvSpPr>
        <p:spPr>
          <a:xfrm>
            <a:off x="312821" y="505223"/>
            <a:ext cx="11594430" cy="399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spcBef>
                <a:spcPts val="0"/>
              </a:spcBef>
              <a:buClr>
                <a:schemeClr val="dk1"/>
              </a:buClr>
              <a:buSzPts val="3959"/>
            </a:pPr>
            <a:r>
              <a:rPr lang="en-US" sz="3600" dirty="0"/>
              <a:t>Personal Protective Equipment for COVID-19 </a:t>
            </a:r>
            <a:endParaRPr sz="3600" dirty="0"/>
          </a:p>
        </p:txBody>
      </p:sp>
      <p:sp>
        <p:nvSpPr>
          <p:cNvPr id="103" name="Google Shape;103;p15"/>
          <p:cNvSpPr/>
          <p:nvPr/>
        </p:nvSpPr>
        <p:spPr>
          <a:xfrm>
            <a:off x="0" y="6499231"/>
            <a:ext cx="11594429" cy="498646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b="1" i="1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i="1" u="none" strike="noStrike" cap="none" dirty="0">
                <a:solidFill>
                  <a:schemeClr val="bg1"/>
                </a:solidFill>
                <a:latin typeface="Gill Sans MT" panose="020B0502020104020203" pitchFamily="34" charset="0"/>
                <a:ea typeface="Calibri"/>
                <a:cs typeface="Calibri"/>
                <a:sym typeface="Calibri"/>
              </a:rPr>
              <a:t>WHO interim guidance document for Rational use of personal protective equipment for COVID-19 </a:t>
            </a:r>
            <a:br>
              <a:rPr lang="en-US" sz="1600" b="1" i="1" u="none" strike="noStrike" cap="none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600" b="1" i="1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694623"/>
              </p:ext>
            </p:extLst>
          </p:nvPr>
        </p:nvGraphicFramePr>
        <p:xfrm>
          <a:off x="312821" y="1248478"/>
          <a:ext cx="11594430" cy="5237107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183123">
                  <a:extLst>
                    <a:ext uri="{9D8B030D-6E8A-4147-A177-3AD203B41FA5}">
                      <a16:colId xmlns:a16="http://schemas.microsoft.com/office/drawing/2014/main" val="2136526895"/>
                    </a:ext>
                  </a:extLst>
                </a:gridCol>
                <a:gridCol w="3690388">
                  <a:extLst>
                    <a:ext uri="{9D8B030D-6E8A-4147-A177-3AD203B41FA5}">
                      <a16:colId xmlns:a16="http://schemas.microsoft.com/office/drawing/2014/main" val="1743033971"/>
                    </a:ext>
                  </a:extLst>
                </a:gridCol>
                <a:gridCol w="2348480">
                  <a:extLst>
                    <a:ext uri="{9D8B030D-6E8A-4147-A177-3AD203B41FA5}">
                      <a16:colId xmlns:a16="http://schemas.microsoft.com/office/drawing/2014/main" val="3965810523"/>
                    </a:ext>
                  </a:extLst>
                </a:gridCol>
                <a:gridCol w="4372439">
                  <a:extLst>
                    <a:ext uri="{9D8B030D-6E8A-4147-A177-3AD203B41FA5}">
                      <a16:colId xmlns:a16="http://schemas.microsoft.com/office/drawing/2014/main" val="59312281"/>
                    </a:ext>
                  </a:extLst>
                </a:gridCol>
              </a:tblGrid>
              <a:tr h="313899"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Setting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Target personnel or patients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latin typeface="Gill Sans MT" panose="020B0502020104020203" pitchFamily="34" charset="0"/>
                        </a:rPr>
                        <a:t>Activity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latin typeface="Gill Sans MT" panose="020B0502020104020203" pitchFamily="34" charset="0"/>
                        </a:rPr>
                        <a:t>Type of PPE or procedure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3560216"/>
                  </a:ext>
                </a:extLst>
              </a:tr>
              <a:tr h="777923">
                <a:tc rowSpan="5"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Outpatient facilities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Healthcare workers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Physical examination of patient with respiratory symptoms.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Medical mask Gown Gloves Eye protection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4332874"/>
                  </a:ext>
                </a:extLst>
              </a:tr>
              <a:tr h="77792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Healthcare workers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Physical examination of patients without respiratory symptoms.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PPE according to standard precautions and risk assessment.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93251"/>
                  </a:ext>
                </a:extLst>
              </a:tr>
              <a:tr h="31389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Patients with respiratory symptoms.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Any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Provide medical mask if tolerated.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3000398"/>
                  </a:ext>
                </a:extLst>
              </a:tr>
              <a:tr h="45174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Patients without respiratory symptoms.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No PPE required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2417259"/>
                  </a:ext>
                </a:extLst>
              </a:tr>
              <a:tr h="100993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Cleaners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After and between consultations with patients with respiratory symptoms.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Medical mask Gown Heavy duty gloves Eye protection (if risk of splash from organic material or chemicals). Boots or closed work shoes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608432"/>
                  </a:ext>
                </a:extLst>
              </a:tr>
              <a:tr h="545911">
                <a:tc rowSpan="2"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Triage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Patients with respiratory symptoms.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Maintain spatial distance of at least 1 m. Provide medical mask if tolerated.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1721660"/>
                  </a:ext>
                </a:extLst>
              </a:tr>
              <a:tr h="545911">
                <a:tc vMerge="1">
                  <a:txBody>
                    <a:bodyPr/>
                    <a:lstStyle/>
                    <a:p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Patients without respiratory symptoms.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Gill Sans MT" panose="020B0502020104020203" pitchFamily="34" charset="0"/>
                        </a:rPr>
                        <a:t>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latin typeface="Gill Sans MT" panose="020B0502020104020203" pitchFamily="34" charset="0"/>
                        </a:rPr>
                        <a:t>No PPE required </a:t>
                      </a:r>
                    </a:p>
                    <a:p>
                      <a:endParaRPr lang="en-US" sz="17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254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065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32407" y="2653704"/>
            <a:ext cx="10515600" cy="110485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Recommendation for empiric use of </a:t>
            </a:r>
            <a:r>
              <a:rPr lang="en-US" dirty="0" err="1"/>
              <a:t>hydroxy</a:t>
            </a:r>
            <a:r>
              <a:rPr lang="en-US" dirty="0"/>
              <a:t>-chloroquine for prophylaxis of COVID-19</a:t>
            </a:r>
          </a:p>
        </p:txBody>
      </p:sp>
    </p:spTree>
    <p:extLst>
      <p:ext uri="{BB962C8B-B14F-4D97-AF65-F5344CB8AC3E}">
        <p14:creationId xmlns:p14="http://schemas.microsoft.com/office/powerpoint/2010/main" val="1693533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735" y="339288"/>
            <a:ext cx="10515600" cy="899407"/>
          </a:xfrm>
        </p:spPr>
        <p:txBody>
          <a:bodyPr/>
          <a:lstStyle/>
          <a:p>
            <a:pPr algn="ctr"/>
            <a:r>
              <a:rPr lang="en-US" dirty="0"/>
              <a:t>Background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6564" y="1392376"/>
            <a:ext cx="10515600" cy="4351338"/>
          </a:xfrm>
        </p:spPr>
        <p:txBody>
          <a:bodyPr/>
          <a:lstStyle/>
          <a:p>
            <a:r>
              <a:rPr lang="en-US" dirty="0"/>
              <a:t>The National Taskforce for COVID-19 recommends the use of </a:t>
            </a:r>
            <a:r>
              <a:rPr lang="en-US" dirty="0" err="1"/>
              <a:t>hydroxy</a:t>
            </a:r>
            <a:r>
              <a:rPr lang="en-US" dirty="0"/>
              <a:t>-chloroquine for prophylaxis of SARS-CoV-2 infection.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992" y="2604393"/>
            <a:ext cx="1884231" cy="13115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66918" y="2604393"/>
            <a:ext cx="7001073" cy="1292662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Gill Sans MT" panose="020B0502020104020203" pitchFamily="34" charset="0"/>
              </a:rPr>
              <a:t>Eligible individuals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>
                <a:latin typeface="Gill Sans MT" panose="020B0502020104020203" pitchFamily="34" charset="0"/>
              </a:rPr>
              <a:t>Asymptomatic healthcare workers involved in the care of suspected or confirmed cases of COVID-19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>
                <a:latin typeface="Gill Sans MT" panose="020B0502020104020203" pitchFamily="34" charset="0"/>
              </a:rPr>
              <a:t>Asymptomatic household contacts of laboratory confirmed cases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7082" y="4302663"/>
            <a:ext cx="8543499" cy="1846659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Gill Sans MT" panose="020B0502020104020203" pitchFamily="34" charset="0"/>
              </a:rPr>
              <a:t>Dose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Gill Sans MT" panose="020B0502020104020203" pitchFamily="34" charset="0"/>
              </a:rPr>
              <a:t>Asymptomatic healthcare workers involved in the care of suspected or confirmed cases of COVID-19: 400 mg twice a day on Day 1, followed by 400 mg once weekly for next 7 weeks; to be taken with meals 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Gill Sans MT" panose="020B0502020104020203" pitchFamily="34" charset="0"/>
              </a:rPr>
              <a:t>Asymptomatic household contacts of laboratory confirmed cases: 400 mg twice a day on Day 1, followed by 400 mg once weekly for next 3 weeks; to be taken with meals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63" y="4499873"/>
            <a:ext cx="1929296" cy="160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96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7797" y="615162"/>
            <a:ext cx="8338781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Gill Sans MT" panose="020B0502020104020203" pitchFamily="34" charset="0"/>
              </a:rPr>
              <a:t>Exclusion/contraindications</a:t>
            </a:r>
          </a:p>
          <a:p>
            <a:pPr algn="ctr"/>
            <a:r>
              <a:rPr lang="en-US" sz="2400" b="1" dirty="0">
                <a:latin typeface="Gill Sans MT" panose="020B0502020104020203" pitchFamily="34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>
                <a:latin typeface="Gill Sans MT" panose="020B0502020104020203" pitchFamily="34" charset="0"/>
              </a:rPr>
              <a:t>The drug is not recommended for prophylaxis in children &lt;15 years of age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>
                <a:latin typeface="Gill Sans MT" panose="020B0502020104020203" pitchFamily="34" charset="0"/>
              </a:rPr>
              <a:t>It is contraindicated in persons with known case of retinopathy, known hypersensitivity to </a:t>
            </a:r>
            <a:r>
              <a:rPr lang="en-US" sz="2000" dirty="0" err="1">
                <a:latin typeface="Gill Sans MT" panose="020B0502020104020203" pitchFamily="34" charset="0"/>
              </a:rPr>
              <a:t>hydroxychloroquine</a:t>
            </a:r>
            <a:r>
              <a:rPr lang="en-US" sz="2000" dirty="0">
                <a:latin typeface="Gill Sans MT" panose="020B0502020104020203" pitchFamily="34" charset="0"/>
              </a:rPr>
              <a:t>, 4-aminoquinoline compounds</a:t>
            </a:r>
            <a:endParaRPr lang="en-US" sz="1600" dirty="0">
              <a:latin typeface="Gill Sans MT" panose="020B05020201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120" y="495655"/>
            <a:ext cx="1790812" cy="17373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7797" y="2908693"/>
            <a:ext cx="10866572" cy="3600986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Gill Sans MT" panose="020B0502020104020203" pitchFamily="34" charset="0"/>
              </a:rPr>
              <a:t>Recommendations </a:t>
            </a:r>
          </a:p>
          <a:p>
            <a:pPr algn="ctr"/>
            <a:endParaRPr lang="en-US" sz="2400" b="1" dirty="0">
              <a:latin typeface="Gill Sans MT" panose="020B05020201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>
                <a:latin typeface="Gill Sans MT" panose="020B0502020104020203" pitchFamily="34" charset="0"/>
              </a:rPr>
              <a:t>The drug has to be given only on the prescription of a registered medical practitioner.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>
                <a:latin typeface="Gill Sans MT" panose="020B0502020104020203" pitchFamily="34" charset="0"/>
              </a:rPr>
              <a:t>Advised to consult a physician for any adverse event or potential drug interaction before initiation of medication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>
                <a:latin typeface="Gill Sans MT" panose="020B0502020104020203" pitchFamily="34" charset="0"/>
              </a:rPr>
              <a:t>The prophylactic use of HCQ to be coupled with the pharmacovigilance for adverse drug reactions through self-reporting using the Pharmacovigilance Program of India (</a:t>
            </a:r>
            <a:r>
              <a:rPr lang="en-US" sz="2000" dirty="0" err="1">
                <a:latin typeface="Gill Sans MT" panose="020B0502020104020203" pitchFamily="34" charset="0"/>
              </a:rPr>
              <a:t>PvPI</a:t>
            </a:r>
            <a:r>
              <a:rPr lang="en-US" sz="2000" dirty="0">
                <a:latin typeface="Gill Sans MT" panose="020B0502020104020203" pitchFamily="34" charset="0"/>
              </a:rPr>
              <a:t>) helpline/app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prstClr val="black"/>
                </a:solidFill>
                <a:latin typeface="Gill Sans MT" panose="020B0502020104020203" pitchFamily="34" charset="0"/>
              </a:rPr>
              <a:t>If anyone becomes symptomatic while on prophylaxis he/she should immediately contact the health facility, get tested as per national guidelines and follow the standard treatment protocol.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prstClr val="black"/>
                </a:solidFill>
                <a:latin typeface="Gill Sans MT" panose="020B0502020104020203" pitchFamily="34" charset="0"/>
              </a:rPr>
              <a:t>All asymptomatic contacts of laboratory confirmed cases should remain in home quarantine as per the national guidelines, even if they are on prophylactic therapy.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96" y="2369488"/>
            <a:ext cx="1607883" cy="151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89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631315"/>
            <a:ext cx="7724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Gill Sans MT" panose="020B0502020104020203" pitchFamily="34" charset="0"/>
              </a:rPr>
              <a:t>Source: Adapted from ICMR Strategy of COVID19 testing in India (17/03/2020):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1" y="91440"/>
            <a:ext cx="11913324" cy="641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4108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02759" y="623508"/>
            <a:ext cx="5821080" cy="566822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3600" spc="-5" dirty="0"/>
              <a:t>Follow-up of positive cases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569424" y="1910543"/>
            <a:ext cx="7660177" cy="36445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>
                <a:latin typeface="Gill Sans MT" panose="020B0502020104020203" pitchFamily="34" charset="0"/>
              </a:rPr>
              <a:t>Daily follow-up of quarantined people at the quarantine facility or home (body temperature/ appearance of symptoms). </a:t>
            </a:r>
          </a:p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>
                <a:latin typeface="Gill Sans MT" panose="020B0502020104020203" pitchFamily="34" charset="0"/>
              </a:rPr>
              <a:t>People at higher risk of infection and severe disease may require additional surveillance for chronic conditions or specific medical treatments. </a:t>
            </a:r>
          </a:p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>
                <a:latin typeface="Gill Sans MT" panose="020B0502020104020203" pitchFamily="34" charset="0"/>
              </a:rPr>
              <a:t>Laboratory testing of a respiratory sample from quarantined persons, irrespective of symptoms, is advised at the end of the quarantine period. </a:t>
            </a:r>
            <a:endParaRPr sz="2400" dirty="0">
              <a:latin typeface="Gill Sans MT" panose="020B05020201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7" t="18752" r="15540" b="16373"/>
          <a:stretch/>
        </p:blipFill>
        <p:spPr>
          <a:xfrm>
            <a:off x="8822818" y="2224900"/>
            <a:ext cx="2982496" cy="271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0868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WHO: https://www.who.int/emergencies/diseases/novel-coronavirus-2019/advice-for-public​</a:t>
            </a:r>
          </a:p>
          <a:p>
            <a:endParaRPr lang="en-US" dirty="0"/>
          </a:p>
          <a:p>
            <a:r>
              <a:rPr lang="en-US" dirty="0"/>
              <a:t>CDC: https://www.cdc.gov/coronavirus/2019-ncov/hcp/guidance-home-care.html​</a:t>
            </a:r>
          </a:p>
          <a:p>
            <a:endParaRPr lang="en-US" dirty="0"/>
          </a:p>
          <a:p>
            <a:r>
              <a:rPr lang="en-US" dirty="0"/>
              <a:t>CROI 2020: https://special.croi.capitalreach.com/  ​</a:t>
            </a:r>
          </a:p>
          <a:p>
            <a:endParaRPr lang="en-US" dirty="0"/>
          </a:p>
          <a:p>
            <a:r>
              <a:rPr lang="en-US" dirty="0"/>
              <a:t>Coronavirus disease (COVID-19) technical guidance: Infection prevention and control / WASH​</a:t>
            </a:r>
          </a:p>
          <a:p>
            <a:endParaRPr lang="en-US" dirty="0"/>
          </a:p>
          <a:p>
            <a:r>
              <a:rPr lang="en-US" dirty="0"/>
              <a:t>Infection Prevention and Control, Reference Manual for Health Facilities with Limited Resources​</a:t>
            </a:r>
          </a:p>
          <a:p>
            <a:endParaRPr lang="en-US" dirty="0"/>
          </a:p>
          <a:p>
            <a:r>
              <a:rPr lang="en-US" dirty="0"/>
              <a:t>The Lancet. </a:t>
            </a:r>
            <a:r>
              <a:rPr lang="en-US" dirty="0" err="1"/>
              <a:t>Fei</a:t>
            </a:r>
            <a:r>
              <a:rPr lang="en-US" dirty="0"/>
              <a:t> Zhou, Ting Yu, </a:t>
            </a:r>
            <a:r>
              <a:rPr lang="en-US" dirty="0" err="1"/>
              <a:t>Ronghui</a:t>
            </a:r>
            <a:r>
              <a:rPr lang="en-US" dirty="0"/>
              <a:t> Du, </a:t>
            </a:r>
            <a:r>
              <a:rPr lang="en-US" dirty="0" err="1"/>
              <a:t>Guohui</a:t>
            </a:r>
            <a:r>
              <a:rPr lang="en-US" dirty="0"/>
              <a:t> Fan, Ying Liu, </a:t>
            </a:r>
            <a:r>
              <a:rPr lang="en-US" dirty="0" err="1"/>
              <a:t>Zhibo</a:t>
            </a:r>
            <a:r>
              <a:rPr lang="en-US" dirty="0"/>
              <a:t> Liu, et al. Clinical course and risk factors for mortality of adult inpatients with COVID-19 in Wuhan, China: a retrospective cohort study. ​</a:t>
            </a:r>
          </a:p>
        </p:txBody>
      </p:sp>
    </p:spTree>
    <p:extLst>
      <p:ext uri="{BB962C8B-B14F-4D97-AF65-F5344CB8AC3E}">
        <p14:creationId xmlns:p14="http://schemas.microsoft.com/office/powerpoint/2010/main" val="4729409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9"/>
          <p:cNvSpPr txBox="1">
            <a:spLocks noGrp="1"/>
          </p:cNvSpPr>
          <p:nvPr>
            <p:ph type="sldNum" idx="4294967295"/>
          </p:nvPr>
        </p:nvSpPr>
        <p:spPr>
          <a:xfrm>
            <a:off x="11622088" y="6235700"/>
            <a:ext cx="569912" cy="6223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3547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Objectives of the Session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After this session, CHOs will be able to explain: </a:t>
            </a:r>
          </a:p>
          <a:p>
            <a:pPr lvl="1"/>
            <a:r>
              <a:rPr lang="en-US" dirty="0"/>
              <a:t>Definitions - suspected case, confirmed case &amp; close contact</a:t>
            </a:r>
          </a:p>
          <a:p>
            <a:pPr lvl="1"/>
            <a:r>
              <a:rPr lang="en-US" dirty="0"/>
              <a:t>Signs &amp; symptoms of COVID-19</a:t>
            </a:r>
          </a:p>
          <a:p>
            <a:pPr lvl="1"/>
            <a:r>
              <a:rPr lang="en-US" dirty="0"/>
              <a:t>Differential diagnosis </a:t>
            </a:r>
          </a:p>
          <a:p>
            <a:pPr lvl="1"/>
            <a:r>
              <a:rPr lang="en-US" dirty="0"/>
              <a:t>Current Testing Strategy</a:t>
            </a:r>
          </a:p>
          <a:p>
            <a:pPr lvl="1"/>
            <a:r>
              <a:rPr lang="en-US" dirty="0"/>
              <a:t>Personal Protective Equipment for COVID-19</a:t>
            </a:r>
          </a:p>
          <a:p>
            <a:pPr lvl="1"/>
            <a:r>
              <a:rPr lang="en-US" dirty="0"/>
              <a:t>Recommendation for empiric use of </a:t>
            </a:r>
            <a:r>
              <a:rPr lang="en-US" dirty="0" err="1"/>
              <a:t>hydroxy</a:t>
            </a:r>
            <a:r>
              <a:rPr lang="en-US" dirty="0"/>
              <a:t>-chloroquine for prophylaxis of COVID-19 </a:t>
            </a:r>
          </a:p>
          <a:p>
            <a:pPr lvl="1"/>
            <a:r>
              <a:rPr lang="en-US" spc="-5" dirty="0"/>
              <a:t>Follow-up of positive cases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323" y="2236746"/>
            <a:ext cx="2286319" cy="31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2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2075" y="259980"/>
            <a:ext cx="1119486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3600" dirty="0"/>
              <a:t>Who is a Suspected Case? </a:t>
            </a:r>
          </a:p>
        </p:txBody>
      </p:sp>
      <p:sp>
        <p:nvSpPr>
          <p:cNvPr id="5" name="Rectangle 4"/>
          <p:cNvSpPr/>
          <p:nvPr/>
        </p:nvSpPr>
        <p:spPr>
          <a:xfrm>
            <a:off x="178786" y="1117967"/>
            <a:ext cx="9879614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tabLst>
                <a:tab pos="355600" algn="l"/>
              </a:tabLst>
            </a:pPr>
            <a:r>
              <a:rPr lang="en-US" sz="20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Patients with severe acute respiratory infection (fever, cough and requiring admission to hospital) and with no other etiology and at least one of the following:</a:t>
            </a:r>
            <a:endParaRPr lang="en-US" sz="2800" dirty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742950" marR="5080" lvl="1" indent="-28575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History of travel or residence in the affected city in the 14 days prior to symptom ,onset</a:t>
            </a:r>
          </a:p>
          <a:p>
            <a:pPr marL="742950" marR="5080" lvl="1" indent="-28575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Patient is a health care worker who has been working in an environment where severe acute respiratory infections of unknown etiology are being cared for.</a:t>
            </a:r>
          </a:p>
          <a:p>
            <a:pPr marR="508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tabLst>
                <a:tab pos="355600" algn="l"/>
              </a:tabLst>
            </a:pPr>
            <a:r>
              <a:rPr lang="en-US" sz="20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Patients with any acute respiratory illness and at least one of the following: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	</a:t>
            </a:r>
          </a:p>
          <a:p>
            <a:pPr marL="800100" marR="5080" lvl="1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Close contact with a confirmed or probable case of 2019-nCoV in the 14 days prior to illness onset</a:t>
            </a:r>
          </a:p>
          <a:p>
            <a:pPr marL="800100" marR="5080" lvl="1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Visiting or working in a live animal market in affected cities in the 14 days prior to symptom onset</a:t>
            </a:r>
          </a:p>
          <a:p>
            <a:pPr marL="800100" marR="5080" lvl="1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Worked or attended a health care facility where a confirmed case of 2019-nCoV is admitted in the last 14 days.</a:t>
            </a:r>
          </a:p>
          <a:p>
            <a:pPr marL="800100" marR="5080" lvl="1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A suspect case for whom testing for 2019-nCoV is inconclusive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Gill Sans MT" panose="020B0502020104020203" pitchFamily="34" charset="0"/>
              <a:cs typeface="Arial Narrow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398" y="2223263"/>
            <a:ext cx="1804420" cy="312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02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82183" y="435868"/>
            <a:ext cx="959309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4000" dirty="0"/>
              <a:t>Who is a Confirmed Case?</a:t>
            </a:r>
          </a:p>
        </p:txBody>
      </p:sp>
      <p:sp>
        <p:nvSpPr>
          <p:cNvPr id="5" name="Rectangle 4"/>
          <p:cNvSpPr/>
          <p:nvPr/>
        </p:nvSpPr>
        <p:spPr>
          <a:xfrm>
            <a:off x="967432" y="1924054"/>
            <a:ext cx="57745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tabLst>
                <a:tab pos="355600" algn="l"/>
              </a:tabLst>
            </a:pPr>
            <a:r>
              <a:rPr lang="en-US" sz="3200" dirty="0">
                <a:solidFill>
                  <a:srgbClr val="FF0000"/>
                </a:solidFill>
                <a:latin typeface="Gill Sans MT" panose="020B0502020104020203" pitchFamily="34" charset="0"/>
                <a:cs typeface="Arial Narrow" panose="020B0604020202020204" pitchFamily="34" charset="0"/>
              </a:rPr>
              <a:t>A person with laboratory confirmation of	2019-nCoV infection, irrespective of clinical signs and symptoms.	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81"/>
          <a:stretch/>
        </p:blipFill>
        <p:spPr>
          <a:xfrm>
            <a:off x="6741994" y="2144648"/>
            <a:ext cx="4652252" cy="251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383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36269" y="595957"/>
            <a:ext cx="10515600" cy="772273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Who is a Close Contact ?</a:t>
            </a:r>
            <a:br>
              <a:rPr lang="en-US" dirty="0"/>
            </a:b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96586" y="1635485"/>
            <a:ext cx="860175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>
                <a:latin typeface="Gill Sans MT" panose="020B0502020104020203" pitchFamily="34" charset="0"/>
                <a:cs typeface="Arial Narrow" panose="020B0604020202020204" pitchFamily="34" charset="0"/>
              </a:rPr>
              <a:t>Health care associated exposure, including providing direct care for nCoV patients, working with health care workers infected with nCoV, visiting patients or staying in the same close environment of a nCoV patient.</a:t>
            </a:r>
          </a:p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>
                <a:latin typeface="Gill Sans MT" panose="020B0502020104020203" pitchFamily="34" charset="0"/>
                <a:cs typeface="Arial Narrow" panose="020B0604020202020204" pitchFamily="34" charset="0"/>
              </a:rPr>
              <a:t>Working together in close proximity or sharing the same classroom environment with a with nCoV patient </a:t>
            </a:r>
          </a:p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>
                <a:latin typeface="Gill Sans MT" panose="020B0502020104020203" pitchFamily="34" charset="0"/>
                <a:cs typeface="Arial Narrow" panose="020B0604020202020204" pitchFamily="34" charset="0"/>
              </a:rPr>
              <a:t>Traveling together with nCoV patient in any kind of conveyance </a:t>
            </a:r>
          </a:p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>
                <a:latin typeface="Gill Sans MT" panose="020B0502020104020203" pitchFamily="34" charset="0"/>
                <a:cs typeface="Arial Narrow" panose="020B0604020202020204" pitchFamily="34" charset="0"/>
              </a:rPr>
              <a:t>Living in the same household as a nCoV patient </a:t>
            </a:r>
          </a:p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>
                <a:latin typeface="Gill Sans MT" panose="020B0502020104020203" pitchFamily="34" charset="0"/>
                <a:cs typeface="Arial Narrow" panose="020B0604020202020204" pitchFamily="34" charset="0"/>
              </a:rPr>
              <a:t>The epidemiological link may have occurred within a 14-day period before or after the onset of illness in the case under consideration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9" t="4178" r="7061" b="13832"/>
          <a:stretch/>
        </p:blipFill>
        <p:spPr>
          <a:xfrm>
            <a:off x="8755900" y="2169994"/>
            <a:ext cx="3267778" cy="322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193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11171935" y="6426809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6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15" name="object 2"/>
          <p:cNvSpPr txBox="1">
            <a:spLocks/>
          </p:cNvSpPr>
          <p:nvPr/>
        </p:nvSpPr>
        <p:spPr>
          <a:xfrm>
            <a:off x="584452" y="410147"/>
            <a:ext cx="11084052" cy="628377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sz="4000" dirty="0"/>
              <a:t>Clinical Syndromes associated with COVID-19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795256"/>
              </p:ext>
            </p:extLst>
          </p:nvPr>
        </p:nvGraphicFramePr>
        <p:xfrm>
          <a:off x="584452" y="1621833"/>
          <a:ext cx="11084052" cy="4474622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895312">
                  <a:extLst>
                    <a:ext uri="{9D8B030D-6E8A-4147-A177-3AD203B41FA5}">
                      <a16:colId xmlns:a16="http://schemas.microsoft.com/office/drawing/2014/main" val="2465375974"/>
                    </a:ext>
                  </a:extLst>
                </a:gridCol>
                <a:gridCol w="2661162">
                  <a:extLst>
                    <a:ext uri="{9D8B030D-6E8A-4147-A177-3AD203B41FA5}">
                      <a16:colId xmlns:a16="http://schemas.microsoft.com/office/drawing/2014/main" val="2112026517"/>
                    </a:ext>
                  </a:extLst>
                </a:gridCol>
                <a:gridCol w="7527578">
                  <a:extLst>
                    <a:ext uri="{9D8B030D-6E8A-4147-A177-3AD203B41FA5}">
                      <a16:colId xmlns:a16="http://schemas.microsoft.com/office/drawing/2014/main" val="3210687911"/>
                    </a:ext>
                  </a:extLst>
                </a:gridCol>
              </a:tblGrid>
              <a:tr h="44277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Gill Sans MT" panose="020B0502020104020203" pitchFamily="34" charset="0"/>
                        </a:rPr>
                        <a:t>S.No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Gill Sans MT" panose="020B0502020104020203" pitchFamily="34" charset="0"/>
                        </a:rPr>
                        <a:t>Classification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Gill Sans MT" panose="020B0502020104020203" pitchFamily="34" charset="0"/>
                        </a:rPr>
                        <a:t>Syndromes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8428073"/>
                  </a:ext>
                </a:extLst>
              </a:tr>
              <a:tr h="136020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Gill Sans MT" panose="020B0502020104020203" pitchFamily="34" charset="0"/>
                        </a:rPr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latin typeface="Gill Sans MT" panose="020B0502020104020203" pitchFamily="34" charset="0"/>
                        </a:rPr>
                        <a:t>Uncomplicated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Non specific symptoms such as fever, cough, sore throat, nasal congestion, malaise, headache and muscle pain.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Elderly and immunosuppressed may present with atypical symptoms.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No signs of Dehydration,</a:t>
                      </a:r>
                      <a:r>
                        <a:rPr lang="en-US" sz="2000" baseline="0" dirty="0">
                          <a:latin typeface="Gill Sans MT" panose="020B0502020104020203" pitchFamily="34" charset="0"/>
                        </a:rPr>
                        <a:t> sepsis or shortness of breath.</a:t>
                      </a:r>
                      <a:endParaRPr lang="en-US" sz="20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758798"/>
                  </a:ext>
                </a:extLst>
              </a:tr>
              <a:tr h="73697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Gill Sans MT" panose="020B0502020104020203" pitchFamily="34" charset="0"/>
                        </a:rPr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latin typeface="Gill Sans MT" panose="020B0502020104020203" pitchFamily="34" charset="0"/>
                        </a:rPr>
                        <a:t>Mild</a:t>
                      </a:r>
                      <a:r>
                        <a:rPr lang="en-US" sz="2000" b="1" baseline="0" dirty="0">
                          <a:latin typeface="Gill Sans MT" panose="020B0502020104020203" pitchFamily="34" charset="0"/>
                        </a:rPr>
                        <a:t> Pneumonia</a:t>
                      </a:r>
                      <a:endParaRPr lang="en-US" sz="2000" b="1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No signs of severe pneumonia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Child with non severe pneumonia has cough or breathing difficulty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1197821"/>
                  </a:ext>
                </a:extLst>
              </a:tr>
              <a:tr h="105175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Gill Sans MT" panose="020B0502020104020203" pitchFamily="34" charset="0"/>
                        </a:rPr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latin typeface="Gill Sans MT" panose="020B0502020104020203" pitchFamily="34" charset="0"/>
                        </a:rPr>
                        <a:t>Severe Pneumonia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Adolescent or adult: Fever or suspected respiratory infection plus one of the following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Respiratory rate &gt;30 breaths/min</a:t>
                      </a:r>
                      <a:r>
                        <a:rPr lang="en-US" sz="2000" baseline="0" dirty="0">
                          <a:latin typeface="Gill Sans MT" panose="020B0502020104020203" pitchFamily="34" charset="0"/>
                        </a:rPr>
                        <a:t>  or severe respiratory distress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>
                          <a:latin typeface="Gill Sans MT" panose="020B0502020104020203" pitchFamily="34" charset="0"/>
                        </a:rPr>
                        <a:t>Child with cough or difficulty in breathing  plus at least one of the following central cyanosis, respiratory distress , signs of pneumonia with general danger sign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0420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189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11171935" y="6426809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6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15" name="object 2"/>
          <p:cNvSpPr txBox="1">
            <a:spLocks/>
          </p:cNvSpPr>
          <p:nvPr/>
        </p:nvSpPr>
        <p:spPr>
          <a:xfrm>
            <a:off x="584453" y="280608"/>
            <a:ext cx="11084052" cy="628377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sz="4000" dirty="0"/>
              <a:t>Clinical Syndromes contd.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163698"/>
              </p:ext>
            </p:extLst>
          </p:nvPr>
        </p:nvGraphicFramePr>
        <p:xfrm>
          <a:off x="205140" y="1085499"/>
          <a:ext cx="11842678" cy="5164796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125401">
                  <a:extLst>
                    <a:ext uri="{9D8B030D-6E8A-4147-A177-3AD203B41FA5}">
                      <a16:colId xmlns:a16="http://schemas.microsoft.com/office/drawing/2014/main" val="2465375974"/>
                    </a:ext>
                  </a:extLst>
                </a:gridCol>
                <a:gridCol w="2451177">
                  <a:extLst>
                    <a:ext uri="{9D8B030D-6E8A-4147-A177-3AD203B41FA5}">
                      <a16:colId xmlns:a16="http://schemas.microsoft.com/office/drawing/2014/main" val="2112026517"/>
                    </a:ext>
                  </a:extLst>
                </a:gridCol>
                <a:gridCol w="8266100">
                  <a:extLst>
                    <a:ext uri="{9D8B030D-6E8A-4147-A177-3AD203B41FA5}">
                      <a16:colId xmlns:a16="http://schemas.microsoft.com/office/drawing/2014/main" val="3210687911"/>
                    </a:ext>
                  </a:extLst>
                </a:gridCol>
              </a:tblGrid>
              <a:tr h="61013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Gill Sans MT" panose="020B0502020104020203" pitchFamily="34" charset="0"/>
                        </a:rPr>
                        <a:t>S.No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Gill Sans MT" panose="020B0502020104020203" pitchFamily="34" charset="0"/>
                        </a:rPr>
                        <a:t>Classification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Gill Sans MT" panose="020B0502020104020203" pitchFamily="34" charset="0"/>
                        </a:rPr>
                        <a:t>Syndromes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8428073"/>
                  </a:ext>
                </a:extLst>
              </a:tr>
              <a:tr h="8669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Gill Sans MT" panose="020B0502020104020203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latin typeface="Gill Sans MT" panose="020B0502020104020203" pitchFamily="34" charset="0"/>
                        </a:rPr>
                        <a:t>Acute Respiratory Distress  syndrome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New or worsening respiratory symptoms with in one week of known clinical insult.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Origin of oedema: respiratory failure not fully explained by cardiac failure or fluid overload.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182737"/>
                  </a:ext>
                </a:extLst>
              </a:tr>
              <a:tr h="112702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Gill Sans MT" panose="020B0502020104020203" pitchFamily="34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latin typeface="Gill Sans MT" panose="020B0502020104020203" pitchFamily="34" charset="0"/>
                        </a:rPr>
                        <a:t>Sepsis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Adults: life-threatening organ dysfunction caused by a dysregulated host response to suspected or proven infection, with organ dysfunction.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Children: suspected or proven infection and ≥2 SIRS criteria, of which one must be abnormal temperature or white blood cell count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7192230"/>
                  </a:ext>
                </a:extLst>
              </a:tr>
              <a:tr h="193338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Gill Sans MT" panose="020B0502020104020203" pitchFamily="34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latin typeface="Gill Sans MT" panose="020B0502020104020203" pitchFamily="34" charset="0"/>
                        </a:rPr>
                        <a:t>Septic Shock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Adults: persisting hypotension despite volume resuscitation, requiring vasopressors to maintain MA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Gill Sans MT" panose="020B0502020104020203" pitchFamily="34" charset="0"/>
                        </a:rPr>
                        <a:t>Children: hypotension or 2-3 of the following: altered mental state; tachycardia or bradycardia prolonged capillary refill (&gt;2 sec) or warm vasodilation with bounding pulses; tachypnea; mottled skin or petechial or purpuric rash; increased lactate; oliguria; hyperthermia or hypothermia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3437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892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90" y="151883"/>
            <a:ext cx="11818961" cy="899407"/>
          </a:xfrm>
        </p:spPr>
        <p:txBody>
          <a:bodyPr>
            <a:normAutofit fontScale="90000"/>
          </a:bodyPr>
          <a:lstStyle/>
          <a:p>
            <a:r>
              <a:rPr lang="en-US" dirty="0"/>
              <a:t>How to differentiate probable COVID-19 cases?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1801366"/>
              </p:ext>
            </p:extLst>
          </p:nvPr>
        </p:nvGraphicFramePr>
        <p:xfrm>
          <a:off x="838200" y="1208041"/>
          <a:ext cx="10515600" cy="4964232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2587388">
                  <a:extLst>
                    <a:ext uri="{9D8B030D-6E8A-4147-A177-3AD203B41FA5}">
                      <a16:colId xmlns:a16="http://schemas.microsoft.com/office/drawing/2014/main" val="1382646160"/>
                    </a:ext>
                  </a:extLst>
                </a:gridCol>
                <a:gridCol w="2670412">
                  <a:extLst>
                    <a:ext uri="{9D8B030D-6E8A-4147-A177-3AD203B41FA5}">
                      <a16:colId xmlns:a16="http://schemas.microsoft.com/office/drawing/2014/main" val="387183002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4621541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94970907"/>
                    </a:ext>
                  </a:extLst>
                </a:gridCol>
              </a:tblGrid>
              <a:tr h="390085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Gill Sans MT" panose="020B0502020104020203" pitchFamily="34" charset="0"/>
                        </a:rPr>
                        <a:t>Symptoms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COVID-19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Cold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Flu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260535"/>
                  </a:ext>
                </a:extLst>
              </a:tr>
              <a:tr h="390085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Severity of symptoms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Mild to severe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Gradual</a:t>
                      </a:r>
                      <a:r>
                        <a:rPr lang="en-US" baseline="0" dirty="0">
                          <a:latin typeface="Gill Sans MT" panose="020B0502020104020203" pitchFamily="34" charset="0"/>
                        </a:rPr>
                        <a:t> onset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Abrupt onset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312624"/>
                  </a:ext>
                </a:extLst>
              </a:tr>
              <a:tr h="390085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Fever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Rare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219143"/>
                  </a:ext>
                </a:extLst>
              </a:tr>
              <a:tr h="390085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Fatigue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</a:t>
                      </a:r>
                      <a:r>
                        <a:rPr lang="en-US" baseline="0" dirty="0">
                          <a:latin typeface="Gill Sans MT" panose="020B0502020104020203" pitchFamily="34" charset="0"/>
                        </a:rPr>
                        <a:t>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709481"/>
                  </a:ext>
                </a:extLst>
              </a:tr>
              <a:tr h="673297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Cough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(dry cough mostly)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Mild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Common (dry cough mostly)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145818"/>
                  </a:ext>
                </a:extLst>
              </a:tr>
              <a:tr h="390085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Sneezing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No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No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961962"/>
                  </a:ext>
                </a:extLst>
              </a:tr>
              <a:tr h="390085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Aches &amp; pains</a:t>
                      </a:r>
                      <a:r>
                        <a:rPr lang="en-US" b="1" baseline="0" dirty="0">
                          <a:latin typeface="Gill Sans MT" panose="020B0502020104020203" pitchFamily="34" charset="0"/>
                        </a:rPr>
                        <a:t>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95174"/>
                  </a:ext>
                </a:extLst>
              </a:tr>
              <a:tr h="390085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Runny or stuffy nose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Rare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405618"/>
                  </a:ext>
                </a:extLst>
              </a:tr>
              <a:tr h="390085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Sore throat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881254"/>
                  </a:ext>
                </a:extLst>
              </a:tr>
              <a:tr h="390085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Diarrhoea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Rare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No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Gill Sans MT" panose="020B0502020104020203" pitchFamily="34" charset="0"/>
                        </a:rPr>
                        <a:t>Sometimes for</a:t>
                      </a:r>
                      <a:r>
                        <a:rPr lang="en-US" baseline="0" dirty="0">
                          <a:latin typeface="Gill Sans MT" panose="020B0502020104020203" pitchFamily="34" charset="0"/>
                        </a:rPr>
                        <a:t> children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623684"/>
                  </a:ext>
                </a:extLst>
              </a:tr>
              <a:tr h="390085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Headaches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Rare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267027"/>
                  </a:ext>
                </a:extLst>
              </a:tr>
              <a:tr h="390085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Gill Sans MT" panose="020B0502020104020203" pitchFamily="34" charset="0"/>
                        </a:rPr>
                        <a:t>Shortness of breath 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No</a:t>
                      </a:r>
                      <a:r>
                        <a:rPr lang="en-US" baseline="0" dirty="0">
                          <a:latin typeface="Gill Sans MT" panose="020B0502020104020203" pitchFamily="34" charset="0"/>
                        </a:rPr>
                        <a:t>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No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850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268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31552" y="269534"/>
            <a:ext cx="10515600" cy="37639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Current Testing Strategy</a:t>
            </a:r>
          </a:p>
        </p:txBody>
      </p:sp>
      <p:sp>
        <p:nvSpPr>
          <p:cNvPr id="9" name="Rectangle 8"/>
          <p:cNvSpPr/>
          <p:nvPr/>
        </p:nvSpPr>
        <p:spPr>
          <a:xfrm>
            <a:off x="690608" y="1414587"/>
            <a:ext cx="1166840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tabLst>
                <a:tab pos="355600" algn="l"/>
              </a:tabLst>
            </a:pPr>
            <a:r>
              <a:rPr lang="en-US" sz="24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All asymptomatic people who have undertaken International travel: </a:t>
            </a:r>
          </a:p>
          <a:p>
            <a:pPr marL="800100" marR="5080" lvl="1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Should stay in home quarantine for l4 days. </a:t>
            </a:r>
          </a:p>
          <a:p>
            <a:pPr marL="800100" marR="5080" lvl="1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Should be tested only if they become symptomatic (fever, breathing etc.). </a:t>
            </a:r>
          </a:p>
          <a:p>
            <a:pPr marL="800100" marR="5080" lvl="1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lf tested positive, should be isolated and treated as per protocol. </a:t>
            </a:r>
          </a:p>
          <a:p>
            <a:pPr marL="0" marR="5080" lvl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tabLst>
                <a:tab pos="355600" algn="l"/>
              </a:tabLst>
            </a:pPr>
            <a:r>
              <a:rPr lang="en-US" sz="24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All close contacts of laboratory confirmed positive cases: </a:t>
            </a:r>
          </a:p>
          <a:p>
            <a:pPr marL="800100" marR="5080" lvl="1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They should stay in home quarantine for l4 days. </a:t>
            </a:r>
          </a:p>
          <a:p>
            <a:pPr marL="800100" marR="5080" lvl="1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They should be tested only ii they become symptomatic (fever, breathing etc.). </a:t>
            </a:r>
          </a:p>
          <a:p>
            <a:pPr marL="800100" marR="5080" lvl="1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lf test result is positive, then they should be isolated and treated protocol.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84035" y="5460726"/>
            <a:ext cx="10263117" cy="830997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Health care workers managing cases with respiratory distress/severe illness should be tested when they are symptomatic.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1" t="23083" r="8810" b="34131"/>
          <a:stretch/>
        </p:blipFill>
        <p:spPr>
          <a:xfrm>
            <a:off x="9806010" y="2470247"/>
            <a:ext cx="2067540" cy="192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350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Jhpieg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67D"/>
      </a:accent1>
      <a:accent2>
        <a:srgbClr val="26CAD3"/>
      </a:accent2>
      <a:accent3>
        <a:srgbClr val="6F9395"/>
      </a:accent3>
      <a:accent4>
        <a:srgbClr val="BE0065"/>
      </a:accent4>
      <a:accent5>
        <a:srgbClr val="0087CD"/>
      </a:accent5>
      <a:accent6>
        <a:srgbClr val="00AA8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Jhpieg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67D"/>
      </a:accent1>
      <a:accent2>
        <a:srgbClr val="26CAD3"/>
      </a:accent2>
      <a:accent3>
        <a:srgbClr val="6F9395"/>
      </a:accent3>
      <a:accent4>
        <a:srgbClr val="BE0065"/>
      </a:accent4>
      <a:accent5>
        <a:srgbClr val="0087CD"/>
      </a:accent5>
      <a:accent6>
        <a:srgbClr val="00AA88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FE2E6BEC614946B2C2A23AED9C1094" ma:contentTypeVersion="12" ma:contentTypeDescription="Create a new document." ma:contentTypeScope="" ma:versionID="2d0f173147606bac42c11c04f59b3a85">
  <xsd:schema xmlns:xsd="http://www.w3.org/2001/XMLSchema" xmlns:xs="http://www.w3.org/2001/XMLSchema" xmlns:p="http://schemas.microsoft.com/office/2006/metadata/properties" xmlns:ns2="d8ed5efb-cd2c-45c5-956f-ba6a0cb507af" xmlns:ns3="d831d473-cc0c-45fe-988f-28ebbaa0372b" targetNamespace="http://schemas.microsoft.com/office/2006/metadata/properties" ma:root="true" ma:fieldsID="13da3c119b34d03b752e044cc807df4f" ns2:_="" ns3:_="">
    <xsd:import namespace="d8ed5efb-cd2c-45c5-956f-ba6a0cb507af"/>
    <xsd:import namespace="d831d473-cc0c-45fe-988f-28ebbaa037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ed5efb-cd2c-45c5-956f-ba6a0cb507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31d473-cc0c-45fe-988f-28ebbaa0372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35ABD5F-9627-40C0-807C-D1B1D18163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ed5efb-cd2c-45c5-956f-ba6a0cb507af"/>
    <ds:schemaRef ds:uri="d831d473-cc0c-45fe-988f-28ebbaa037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42F4AE1-0EFA-4C90-AD21-25D7AE79915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E2AA2E-A590-4C23-B9FC-F22124C5513E}">
  <ds:schemaRefs>
    <ds:schemaRef ds:uri="http://schemas.microsoft.com/office/2006/documentManagement/types"/>
    <ds:schemaRef ds:uri="d8ed5efb-cd2c-45c5-956f-ba6a0cb507af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d831d473-cc0c-45fe-988f-28ebbaa0372b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9174</TotalTime>
  <Words>1482</Words>
  <Application>Microsoft Office PowerPoint</Application>
  <PresentationFormat>Widescreen</PresentationFormat>
  <Paragraphs>190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Carlito</vt:lpstr>
      <vt:lpstr>Gill Sans MT</vt:lpstr>
      <vt:lpstr>Permanent Marker</vt:lpstr>
      <vt:lpstr>Wingdings</vt:lpstr>
      <vt:lpstr>Office Theme</vt:lpstr>
      <vt:lpstr>1_Office Theme</vt:lpstr>
      <vt:lpstr>COVID-19  Clinical Management   Learning Resource Package for CHOs</vt:lpstr>
      <vt:lpstr>Objectives of the Session </vt:lpstr>
      <vt:lpstr>Who is a Suspected Case? </vt:lpstr>
      <vt:lpstr>Who is a Confirmed Case?</vt:lpstr>
      <vt:lpstr> Who is a Close Contact ? </vt:lpstr>
      <vt:lpstr>PowerPoint Presentation</vt:lpstr>
      <vt:lpstr>PowerPoint Presentation</vt:lpstr>
      <vt:lpstr>How to differentiate probable COVID-19 cases?</vt:lpstr>
      <vt:lpstr> Current Testing Strategy</vt:lpstr>
      <vt:lpstr>Personal Protective Equipment for COVID-19 </vt:lpstr>
      <vt:lpstr>Recommendation for empiric use of hydroxy-chloroquine for prophylaxis of COVID-19</vt:lpstr>
      <vt:lpstr>Background</vt:lpstr>
      <vt:lpstr>PowerPoint Presentation</vt:lpstr>
      <vt:lpstr>PowerPoint Presentation</vt:lpstr>
      <vt:lpstr>Follow-up of positive cases</vt:lpstr>
      <vt:lpstr>References </vt:lpstr>
      <vt:lpstr>PowerPoint Presentation</vt:lpstr>
    </vt:vector>
  </TitlesOfParts>
  <Company>Johns Hopkins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Admin1</dc:creator>
  <cp:lastModifiedBy>win10</cp:lastModifiedBy>
  <cp:revision>250</cp:revision>
  <cp:lastPrinted>2020-01-20T13:00:04Z</cp:lastPrinted>
  <dcterms:created xsi:type="dcterms:W3CDTF">2019-06-24T10:12:39Z</dcterms:created>
  <dcterms:modified xsi:type="dcterms:W3CDTF">2020-03-28T06:54:59Z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0x010100DAFE2E6BEC614946B2C2A23AED9C1094</vt:lpwstr>
  </property>
</Properties>
</file>